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7" r:id="rId3"/>
    <p:sldId id="288" r:id="rId4"/>
    <p:sldId id="322" r:id="rId5"/>
    <p:sldId id="311" r:id="rId6"/>
    <p:sldId id="319" r:id="rId7"/>
    <p:sldId id="318" r:id="rId8"/>
    <p:sldId id="320" r:id="rId9"/>
    <p:sldId id="321" r:id="rId10"/>
    <p:sldId id="295" r:id="rId11"/>
    <p:sldId id="289" r:id="rId12"/>
    <p:sldId id="291" r:id="rId13"/>
    <p:sldId id="342" r:id="rId14"/>
    <p:sldId id="292" r:id="rId15"/>
    <p:sldId id="343" r:id="rId16"/>
    <p:sldId id="300" r:id="rId17"/>
    <p:sldId id="334" r:id="rId18"/>
    <p:sldId id="301" r:id="rId19"/>
    <p:sldId id="315" r:id="rId20"/>
    <p:sldId id="302" r:id="rId21"/>
    <p:sldId id="303" r:id="rId22"/>
    <p:sldId id="308" r:id="rId23"/>
    <p:sldId id="309" r:id="rId24"/>
    <p:sldId id="296" r:id="rId25"/>
    <p:sldId id="307" r:id="rId26"/>
    <p:sldId id="306" r:id="rId27"/>
    <p:sldId id="293" r:id="rId28"/>
    <p:sldId id="294" r:id="rId29"/>
    <p:sldId id="346" r:id="rId30"/>
    <p:sldId id="347" r:id="rId31"/>
    <p:sldId id="333" r:id="rId32"/>
    <p:sldId id="313" r:id="rId33"/>
    <p:sldId id="314" r:id="rId34"/>
    <p:sldId id="310" r:id="rId35"/>
    <p:sldId id="338" r:id="rId36"/>
    <p:sldId id="339" r:id="rId37"/>
    <p:sldId id="340" r:id="rId38"/>
    <p:sldId id="332" r:id="rId39"/>
    <p:sldId id="335" r:id="rId40"/>
    <p:sldId id="336" r:id="rId41"/>
    <p:sldId id="337" r:id="rId42"/>
    <p:sldId id="330" r:id="rId43"/>
    <p:sldId id="325" r:id="rId44"/>
    <p:sldId id="324" r:id="rId45"/>
    <p:sldId id="326" r:id="rId46"/>
    <p:sldId id="327" r:id="rId47"/>
    <p:sldId id="328" r:id="rId48"/>
    <p:sldId id="331" r:id="rId49"/>
    <p:sldId id="329" r:id="rId50"/>
    <p:sldId id="297" r:id="rId51"/>
    <p:sldId id="345" r:id="rId52"/>
    <p:sldId id="344" r:id="rId53"/>
    <p:sldId id="350" r:id="rId54"/>
    <p:sldId id="349" r:id="rId55"/>
    <p:sldId id="348" r:id="rId56"/>
    <p:sldId id="317" r:id="rId5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sz="2000" b="1" kern="1200">
        <a:solidFill>
          <a:srgbClr val="000048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D2DEEF"/>
    <a:srgbClr val="FFD966"/>
    <a:srgbClr val="EAEFF7"/>
    <a:srgbClr val="5B9BD5"/>
    <a:srgbClr val="236B9E"/>
    <a:srgbClr val="000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09" autoAdjust="0"/>
  </p:normalViewPr>
  <p:slideViewPr>
    <p:cSldViewPr>
      <p:cViewPr varScale="1">
        <p:scale>
          <a:sx n="108" d="100"/>
          <a:sy n="108" d="100"/>
        </p:scale>
        <p:origin x="170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8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fld id="{21E7A17B-39D0-4F6C-ABE1-9C6F103D76D6}" type="datetimeFigureOut">
              <a:rPr lang="zh-CN" altLang="en-US"/>
              <a:pPr>
                <a:defRPr/>
              </a:pPr>
              <a:t>2016/9/30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fld id="{2085F124-856F-4EA6-8933-C510F5A7FA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fld id="{2869E906-B544-444E-B5D8-B41DF8AE2B82}" type="datetimeFigureOut">
              <a:rPr lang="zh-CN" altLang="en-US"/>
              <a:pPr>
                <a:defRPr/>
              </a:pPr>
              <a:t>2016/9/30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200"/>
            </a:lvl1pPr>
          </a:lstStyle>
          <a:p>
            <a:pPr>
              <a:defRPr/>
            </a:pPr>
            <a:fld id="{82B3B7EA-92F4-41BB-86EC-F6A8344FA9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AA36F226-2234-4E9B-9D29-BBC3A1DE0602}" type="slidenum">
              <a:rPr lang="zh-CN" altLang="en-US" sz="1200" smtClean="0"/>
              <a:pPr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0838B904-01E7-4459-AF3F-68B1CBFEFF66}" type="slidenum">
              <a:rPr lang="zh-CN" altLang="en-US" sz="1200" smtClean="0"/>
              <a:pPr/>
              <a:t>26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B8D3DC6E-FF41-46DA-8167-8AB77D2298FA}" type="slidenum">
              <a:rPr lang="zh-CN" altLang="en-US" sz="1200" smtClean="0"/>
              <a:pPr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4837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AA36F226-2234-4E9B-9D29-BBC3A1DE0602}" type="slidenum">
              <a:rPr lang="zh-CN" altLang="en-US" sz="1200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721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F64BE997-D4D9-4165-8010-2EFB1E8884AB}" type="slidenum">
              <a:rPr lang="zh-CN" altLang="en-US" sz="1200" smtClean="0"/>
              <a:pPr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EE12EC1B-71F9-45F1-9012-2663586EABD4}" type="slidenum">
              <a:rPr lang="zh-CN" altLang="en-US" sz="1200" smtClean="0"/>
              <a:pPr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1229A68C-D930-4DDA-841D-C1147C182EF9}" type="slidenum">
              <a:rPr lang="zh-CN" altLang="en-US" sz="1200" smtClean="0"/>
              <a:pPr/>
              <a:t>20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5686402F-1A6E-48E6-B602-101B81799B55}" type="slidenum">
              <a:rPr lang="zh-CN" altLang="en-US" sz="1200" smtClean="0"/>
              <a:pPr/>
              <a:t>21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FE269BA5-0CA4-4076-B3CC-E1F1A1544BC3}" type="slidenum">
              <a:rPr lang="zh-CN" altLang="en-US" sz="1200" smtClean="0"/>
              <a:pPr/>
              <a:t>22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843E5F8B-5A68-47BE-A272-431EEF6A84CC}" type="slidenum">
              <a:rPr lang="zh-CN" altLang="en-US" sz="1200" smtClean="0"/>
              <a:pPr/>
              <a:t>23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92570CD4-0961-4EC2-A5B4-CCB61AAD9136}" type="slidenum">
              <a:rPr lang="zh-CN" altLang="en-US" sz="1200" smtClean="0"/>
              <a:pPr/>
              <a:t>25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gray">
          <a:xfrm>
            <a:off x="0" y="2146300"/>
            <a:ext cx="9144000" cy="3276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4" name="Arc 9"/>
          <p:cNvSpPr>
            <a:spLocks/>
          </p:cNvSpPr>
          <p:nvPr/>
        </p:nvSpPr>
        <p:spPr bwMode="black">
          <a:xfrm>
            <a:off x="0" y="4351338"/>
            <a:ext cx="1295400" cy="1058862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0" y="2209800"/>
            <a:ext cx="9144000" cy="3124200"/>
            <a:chOff x="0" y="2016"/>
            <a:chExt cx="5760" cy="1968"/>
          </a:xfrm>
        </p:grpSpPr>
        <p:sp>
          <p:nvSpPr>
            <p:cNvPr id="6" name="Line 11"/>
            <p:cNvSpPr>
              <a:spLocks noChangeShapeType="1"/>
            </p:cNvSpPr>
            <p:nvPr userDrawn="1"/>
          </p:nvSpPr>
          <p:spPr bwMode="auto">
            <a:xfrm>
              <a:off x="0" y="201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12"/>
            <p:cNvSpPr>
              <a:spLocks noChangeShapeType="1"/>
            </p:cNvSpPr>
            <p:nvPr userDrawn="1"/>
          </p:nvSpPr>
          <p:spPr bwMode="auto">
            <a:xfrm>
              <a:off x="0" y="206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13"/>
            <p:cNvSpPr>
              <a:spLocks noChangeShapeType="1"/>
            </p:cNvSpPr>
            <p:nvPr userDrawn="1"/>
          </p:nvSpPr>
          <p:spPr bwMode="auto">
            <a:xfrm>
              <a:off x="0" y="211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Line 14"/>
            <p:cNvSpPr>
              <a:spLocks noChangeShapeType="1"/>
            </p:cNvSpPr>
            <p:nvPr userDrawn="1"/>
          </p:nvSpPr>
          <p:spPr bwMode="auto">
            <a:xfrm>
              <a:off x="0" y="216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Line 15"/>
            <p:cNvSpPr>
              <a:spLocks noChangeShapeType="1"/>
            </p:cNvSpPr>
            <p:nvPr userDrawn="1"/>
          </p:nvSpPr>
          <p:spPr bwMode="auto">
            <a:xfrm>
              <a:off x="0" y="220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Line 16"/>
            <p:cNvSpPr>
              <a:spLocks noChangeShapeType="1"/>
            </p:cNvSpPr>
            <p:nvPr userDrawn="1"/>
          </p:nvSpPr>
          <p:spPr bwMode="auto">
            <a:xfrm>
              <a:off x="0" y="225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7"/>
            <p:cNvSpPr>
              <a:spLocks noChangeShapeType="1"/>
            </p:cNvSpPr>
            <p:nvPr userDrawn="1"/>
          </p:nvSpPr>
          <p:spPr bwMode="auto">
            <a:xfrm>
              <a:off x="0" y="230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8"/>
            <p:cNvSpPr>
              <a:spLocks noChangeShapeType="1"/>
            </p:cNvSpPr>
            <p:nvPr userDrawn="1"/>
          </p:nvSpPr>
          <p:spPr bwMode="auto">
            <a:xfrm>
              <a:off x="0" y="235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9"/>
            <p:cNvSpPr>
              <a:spLocks noChangeShapeType="1"/>
            </p:cNvSpPr>
            <p:nvPr userDrawn="1"/>
          </p:nvSpPr>
          <p:spPr bwMode="auto">
            <a:xfrm>
              <a:off x="0" y="240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20"/>
            <p:cNvSpPr>
              <a:spLocks noChangeShapeType="1"/>
            </p:cNvSpPr>
            <p:nvPr userDrawn="1"/>
          </p:nvSpPr>
          <p:spPr bwMode="auto">
            <a:xfrm>
              <a:off x="0" y="244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21"/>
            <p:cNvSpPr>
              <a:spLocks noChangeShapeType="1"/>
            </p:cNvSpPr>
            <p:nvPr userDrawn="1"/>
          </p:nvSpPr>
          <p:spPr bwMode="auto">
            <a:xfrm>
              <a:off x="0" y="249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2"/>
            <p:cNvSpPr>
              <a:spLocks noChangeShapeType="1"/>
            </p:cNvSpPr>
            <p:nvPr userDrawn="1"/>
          </p:nvSpPr>
          <p:spPr bwMode="auto">
            <a:xfrm>
              <a:off x="0" y="254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3"/>
            <p:cNvSpPr>
              <a:spLocks noChangeShapeType="1"/>
            </p:cNvSpPr>
            <p:nvPr userDrawn="1"/>
          </p:nvSpPr>
          <p:spPr bwMode="auto">
            <a:xfrm>
              <a:off x="0" y="259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4"/>
            <p:cNvSpPr>
              <a:spLocks noChangeShapeType="1"/>
            </p:cNvSpPr>
            <p:nvPr userDrawn="1"/>
          </p:nvSpPr>
          <p:spPr bwMode="auto">
            <a:xfrm>
              <a:off x="0" y="264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25"/>
            <p:cNvSpPr>
              <a:spLocks noChangeShapeType="1"/>
            </p:cNvSpPr>
            <p:nvPr userDrawn="1"/>
          </p:nvSpPr>
          <p:spPr bwMode="auto">
            <a:xfrm>
              <a:off x="0" y="268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26"/>
            <p:cNvSpPr>
              <a:spLocks noChangeShapeType="1"/>
            </p:cNvSpPr>
            <p:nvPr userDrawn="1"/>
          </p:nvSpPr>
          <p:spPr bwMode="auto">
            <a:xfrm>
              <a:off x="0" y="273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27"/>
            <p:cNvSpPr>
              <a:spLocks noChangeShapeType="1"/>
            </p:cNvSpPr>
            <p:nvPr userDrawn="1"/>
          </p:nvSpPr>
          <p:spPr bwMode="auto">
            <a:xfrm>
              <a:off x="0" y="278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Line 28"/>
            <p:cNvSpPr>
              <a:spLocks noChangeShapeType="1"/>
            </p:cNvSpPr>
            <p:nvPr userDrawn="1"/>
          </p:nvSpPr>
          <p:spPr bwMode="auto">
            <a:xfrm>
              <a:off x="0" y="283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9"/>
            <p:cNvSpPr>
              <a:spLocks noChangeShapeType="1"/>
            </p:cNvSpPr>
            <p:nvPr userDrawn="1"/>
          </p:nvSpPr>
          <p:spPr bwMode="auto">
            <a:xfrm>
              <a:off x="0" y="288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30"/>
            <p:cNvSpPr>
              <a:spLocks noChangeShapeType="1"/>
            </p:cNvSpPr>
            <p:nvPr userDrawn="1"/>
          </p:nvSpPr>
          <p:spPr bwMode="auto">
            <a:xfrm>
              <a:off x="0" y="292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1"/>
            <p:cNvSpPr>
              <a:spLocks noChangeShapeType="1"/>
            </p:cNvSpPr>
            <p:nvPr userDrawn="1"/>
          </p:nvSpPr>
          <p:spPr bwMode="auto">
            <a:xfrm>
              <a:off x="0" y="297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32"/>
            <p:cNvSpPr>
              <a:spLocks noChangeShapeType="1"/>
            </p:cNvSpPr>
            <p:nvPr userDrawn="1"/>
          </p:nvSpPr>
          <p:spPr bwMode="auto">
            <a:xfrm>
              <a:off x="0" y="302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33"/>
            <p:cNvSpPr>
              <a:spLocks noChangeShapeType="1"/>
            </p:cNvSpPr>
            <p:nvPr userDrawn="1"/>
          </p:nvSpPr>
          <p:spPr bwMode="auto">
            <a:xfrm>
              <a:off x="0" y="307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34"/>
            <p:cNvSpPr>
              <a:spLocks noChangeShapeType="1"/>
            </p:cNvSpPr>
            <p:nvPr userDrawn="1"/>
          </p:nvSpPr>
          <p:spPr bwMode="auto">
            <a:xfrm>
              <a:off x="0" y="312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35"/>
            <p:cNvSpPr>
              <a:spLocks noChangeShapeType="1"/>
            </p:cNvSpPr>
            <p:nvPr userDrawn="1"/>
          </p:nvSpPr>
          <p:spPr bwMode="auto">
            <a:xfrm>
              <a:off x="0" y="316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36"/>
            <p:cNvSpPr>
              <a:spLocks noChangeShapeType="1"/>
            </p:cNvSpPr>
            <p:nvPr userDrawn="1"/>
          </p:nvSpPr>
          <p:spPr bwMode="auto">
            <a:xfrm>
              <a:off x="0" y="321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37"/>
            <p:cNvSpPr>
              <a:spLocks noChangeShapeType="1"/>
            </p:cNvSpPr>
            <p:nvPr userDrawn="1"/>
          </p:nvSpPr>
          <p:spPr bwMode="auto">
            <a:xfrm>
              <a:off x="0" y="326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38"/>
            <p:cNvSpPr>
              <a:spLocks noChangeShapeType="1"/>
            </p:cNvSpPr>
            <p:nvPr userDrawn="1"/>
          </p:nvSpPr>
          <p:spPr bwMode="auto">
            <a:xfrm>
              <a:off x="0" y="331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39"/>
            <p:cNvSpPr>
              <a:spLocks noChangeShapeType="1"/>
            </p:cNvSpPr>
            <p:nvPr userDrawn="1"/>
          </p:nvSpPr>
          <p:spPr bwMode="auto">
            <a:xfrm>
              <a:off x="0" y="336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40"/>
            <p:cNvSpPr>
              <a:spLocks noChangeShapeType="1"/>
            </p:cNvSpPr>
            <p:nvPr userDrawn="1"/>
          </p:nvSpPr>
          <p:spPr bwMode="auto">
            <a:xfrm>
              <a:off x="0" y="340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41"/>
            <p:cNvSpPr>
              <a:spLocks noChangeShapeType="1"/>
            </p:cNvSpPr>
            <p:nvPr userDrawn="1"/>
          </p:nvSpPr>
          <p:spPr bwMode="auto">
            <a:xfrm>
              <a:off x="0" y="345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42"/>
            <p:cNvSpPr>
              <a:spLocks noChangeShapeType="1"/>
            </p:cNvSpPr>
            <p:nvPr userDrawn="1"/>
          </p:nvSpPr>
          <p:spPr bwMode="auto">
            <a:xfrm>
              <a:off x="0" y="350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43"/>
            <p:cNvSpPr>
              <a:spLocks noChangeShapeType="1"/>
            </p:cNvSpPr>
            <p:nvPr userDrawn="1"/>
          </p:nvSpPr>
          <p:spPr bwMode="auto">
            <a:xfrm>
              <a:off x="0" y="355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44"/>
            <p:cNvSpPr>
              <a:spLocks noChangeShapeType="1"/>
            </p:cNvSpPr>
            <p:nvPr userDrawn="1"/>
          </p:nvSpPr>
          <p:spPr bwMode="auto">
            <a:xfrm>
              <a:off x="0" y="360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Line 45"/>
            <p:cNvSpPr>
              <a:spLocks noChangeShapeType="1"/>
            </p:cNvSpPr>
            <p:nvPr userDrawn="1"/>
          </p:nvSpPr>
          <p:spPr bwMode="auto">
            <a:xfrm>
              <a:off x="0" y="364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46"/>
            <p:cNvSpPr>
              <a:spLocks noChangeShapeType="1"/>
            </p:cNvSpPr>
            <p:nvPr userDrawn="1"/>
          </p:nvSpPr>
          <p:spPr bwMode="auto">
            <a:xfrm>
              <a:off x="0" y="369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47"/>
            <p:cNvSpPr>
              <a:spLocks noChangeShapeType="1"/>
            </p:cNvSpPr>
            <p:nvPr userDrawn="1"/>
          </p:nvSpPr>
          <p:spPr bwMode="auto">
            <a:xfrm>
              <a:off x="0" y="374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48"/>
            <p:cNvSpPr>
              <a:spLocks noChangeShapeType="1"/>
            </p:cNvSpPr>
            <p:nvPr userDrawn="1"/>
          </p:nvSpPr>
          <p:spPr bwMode="auto">
            <a:xfrm>
              <a:off x="0" y="3792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49"/>
            <p:cNvSpPr>
              <a:spLocks noChangeShapeType="1"/>
            </p:cNvSpPr>
            <p:nvPr userDrawn="1"/>
          </p:nvSpPr>
          <p:spPr bwMode="auto">
            <a:xfrm>
              <a:off x="0" y="3840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50"/>
            <p:cNvSpPr>
              <a:spLocks noChangeShapeType="1"/>
            </p:cNvSpPr>
            <p:nvPr userDrawn="1"/>
          </p:nvSpPr>
          <p:spPr bwMode="auto">
            <a:xfrm>
              <a:off x="0" y="3888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51"/>
            <p:cNvSpPr>
              <a:spLocks noChangeShapeType="1"/>
            </p:cNvSpPr>
            <p:nvPr userDrawn="1"/>
          </p:nvSpPr>
          <p:spPr bwMode="auto">
            <a:xfrm>
              <a:off x="0" y="3936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52"/>
            <p:cNvSpPr>
              <a:spLocks noChangeShapeType="1"/>
            </p:cNvSpPr>
            <p:nvPr userDrawn="1"/>
          </p:nvSpPr>
          <p:spPr bwMode="auto">
            <a:xfrm>
              <a:off x="0" y="3984"/>
              <a:ext cx="576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Arc 53"/>
          <p:cNvSpPr>
            <a:spLocks/>
          </p:cNvSpPr>
          <p:nvPr/>
        </p:nvSpPr>
        <p:spPr bwMode="gray">
          <a:xfrm flipH="1" flipV="1">
            <a:off x="4864100" y="1473200"/>
            <a:ext cx="4279900" cy="37560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-10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9" name="Group 54"/>
          <p:cNvGrpSpPr>
            <a:grpSpLocks/>
          </p:cNvGrpSpPr>
          <p:nvPr/>
        </p:nvGrpSpPr>
        <p:grpSpPr bwMode="auto">
          <a:xfrm>
            <a:off x="4964113" y="2209800"/>
            <a:ext cx="4179887" cy="2968625"/>
            <a:chOff x="3127" y="1392"/>
            <a:chExt cx="2633" cy="1870"/>
          </a:xfrm>
        </p:grpSpPr>
        <p:sp>
          <p:nvSpPr>
            <p:cNvPr id="50" name="Line 55"/>
            <p:cNvSpPr>
              <a:spLocks noChangeShapeType="1"/>
            </p:cNvSpPr>
            <p:nvPr userDrawn="1"/>
          </p:nvSpPr>
          <p:spPr bwMode="auto">
            <a:xfrm>
              <a:off x="3127" y="1392"/>
              <a:ext cx="263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56"/>
            <p:cNvSpPr>
              <a:spLocks noChangeShapeType="1"/>
            </p:cNvSpPr>
            <p:nvPr userDrawn="1"/>
          </p:nvSpPr>
          <p:spPr bwMode="auto">
            <a:xfrm>
              <a:off x="3127" y="1440"/>
              <a:ext cx="263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57"/>
            <p:cNvSpPr>
              <a:spLocks noChangeShapeType="1"/>
            </p:cNvSpPr>
            <p:nvPr userDrawn="1"/>
          </p:nvSpPr>
          <p:spPr bwMode="auto">
            <a:xfrm>
              <a:off x="3145" y="1488"/>
              <a:ext cx="261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58"/>
            <p:cNvSpPr>
              <a:spLocks noChangeShapeType="1"/>
            </p:cNvSpPr>
            <p:nvPr userDrawn="1"/>
          </p:nvSpPr>
          <p:spPr bwMode="auto">
            <a:xfrm>
              <a:off x="3157" y="1536"/>
              <a:ext cx="260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59"/>
            <p:cNvSpPr>
              <a:spLocks noChangeShapeType="1"/>
            </p:cNvSpPr>
            <p:nvPr userDrawn="1"/>
          </p:nvSpPr>
          <p:spPr bwMode="auto">
            <a:xfrm>
              <a:off x="3172" y="1584"/>
              <a:ext cx="258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60"/>
            <p:cNvSpPr>
              <a:spLocks noChangeShapeType="1"/>
            </p:cNvSpPr>
            <p:nvPr userDrawn="1"/>
          </p:nvSpPr>
          <p:spPr bwMode="auto">
            <a:xfrm>
              <a:off x="3190" y="1632"/>
              <a:ext cx="257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61"/>
            <p:cNvSpPr>
              <a:spLocks noChangeShapeType="1"/>
            </p:cNvSpPr>
            <p:nvPr userDrawn="1"/>
          </p:nvSpPr>
          <p:spPr bwMode="auto">
            <a:xfrm>
              <a:off x="3206" y="1680"/>
              <a:ext cx="2554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62"/>
            <p:cNvSpPr>
              <a:spLocks noChangeShapeType="1"/>
            </p:cNvSpPr>
            <p:nvPr userDrawn="1"/>
          </p:nvSpPr>
          <p:spPr bwMode="auto">
            <a:xfrm>
              <a:off x="3230" y="1728"/>
              <a:ext cx="253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63"/>
            <p:cNvSpPr>
              <a:spLocks noChangeShapeType="1"/>
            </p:cNvSpPr>
            <p:nvPr userDrawn="1"/>
          </p:nvSpPr>
          <p:spPr bwMode="auto">
            <a:xfrm>
              <a:off x="3245" y="1776"/>
              <a:ext cx="251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64"/>
            <p:cNvSpPr>
              <a:spLocks noChangeShapeType="1"/>
            </p:cNvSpPr>
            <p:nvPr userDrawn="1"/>
          </p:nvSpPr>
          <p:spPr bwMode="auto">
            <a:xfrm>
              <a:off x="3266" y="1824"/>
              <a:ext cx="2491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65"/>
            <p:cNvSpPr>
              <a:spLocks noChangeShapeType="1"/>
            </p:cNvSpPr>
            <p:nvPr userDrawn="1"/>
          </p:nvSpPr>
          <p:spPr bwMode="auto">
            <a:xfrm>
              <a:off x="3293" y="1872"/>
              <a:ext cx="2464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Line 66"/>
            <p:cNvSpPr>
              <a:spLocks noChangeShapeType="1"/>
            </p:cNvSpPr>
            <p:nvPr userDrawn="1"/>
          </p:nvSpPr>
          <p:spPr bwMode="auto">
            <a:xfrm>
              <a:off x="3320" y="1920"/>
              <a:ext cx="243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Line 67"/>
            <p:cNvSpPr>
              <a:spLocks noChangeShapeType="1"/>
            </p:cNvSpPr>
            <p:nvPr userDrawn="1"/>
          </p:nvSpPr>
          <p:spPr bwMode="auto">
            <a:xfrm>
              <a:off x="3341" y="1968"/>
              <a:ext cx="241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Line 68"/>
            <p:cNvSpPr>
              <a:spLocks noChangeShapeType="1"/>
            </p:cNvSpPr>
            <p:nvPr userDrawn="1"/>
          </p:nvSpPr>
          <p:spPr bwMode="auto">
            <a:xfrm>
              <a:off x="3368" y="2016"/>
              <a:ext cx="238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69"/>
            <p:cNvSpPr>
              <a:spLocks noChangeShapeType="1"/>
            </p:cNvSpPr>
            <p:nvPr userDrawn="1"/>
          </p:nvSpPr>
          <p:spPr bwMode="auto">
            <a:xfrm>
              <a:off x="3389" y="2064"/>
              <a:ext cx="2367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Line 70"/>
            <p:cNvSpPr>
              <a:spLocks noChangeShapeType="1"/>
            </p:cNvSpPr>
            <p:nvPr userDrawn="1"/>
          </p:nvSpPr>
          <p:spPr bwMode="auto">
            <a:xfrm>
              <a:off x="3425" y="2112"/>
              <a:ext cx="232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Line 71"/>
            <p:cNvSpPr>
              <a:spLocks noChangeShapeType="1"/>
            </p:cNvSpPr>
            <p:nvPr userDrawn="1"/>
          </p:nvSpPr>
          <p:spPr bwMode="auto">
            <a:xfrm>
              <a:off x="3452" y="2160"/>
              <a:ext cx="2304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Line 72"/>
            <p:cNvSpPr>
              <a:spLocks noChangeShapeType="1"/>
            </p:cNvSpPr>
            <p:nvPr userDrawn="1"/>
          </p:nvSpPr>
          <p:spPr bwMode="auto">
            <a:xfrm>
              <a:off x="3494" y="2208"/>
              <a:ext cx="226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Line 73"/>
            <p:cNvSpPr>
              <a:spLocks noChangeShapeType="1"/>
            </p:cNvSpPr>
            <p:nvPr userDrawn="1"/>
          </p:nvSpPr>
          <p:spPr bwMode="auto">
            <a:xfrm>
              <a:off x="3524" y="2256"/>
              <a:ext cx="223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Line 74"/>
            <p:cNvSpPr>
              <a:spLocks noChangeShapeType="1"/>
            </p:cNvSpPr>
            <p:nvPr userDrawn="1"/>
          </p:nvSpPr>
          <p:spPr bwMode="auto">
            <a:xfrm>
              <a:off x="3572" y="2304"/>
              <a:ext cx="2184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Line 75"/>
            <p:cNvSpPr>
              <a:spLocks noChangeShapeType="1"/>
            </p:cNvSpPr>
            <p:nvPr userDrawn="1"/>
          </p:nvSpPr>
          <p:spPr bwMode="auto">
            <a:xfrm>
              <a:off x="3611" y="2352"/>
              <a:ext cx="214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76"/>
            <p:cNvSpPr>
              <a:spLocks noChangeShapeType="1"/>
            </p:cNvSpPr>
            <p:nvPr userDrawn="1"/>
          </p:nvSpPr>
          <p:spPr bwMode="auto">
            <a:xfrm>
              <a:off x="3644" y="2400"/>
              <a:ext cx="211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Line 77"/>
            <p:cNvSpPr>
              <a:spLocks noChangeShapeType="1"/>
            </p:cNvSpPr>
            <p:nvPr userDrawn="1"/>
          </p:nvSpPr>
          <p:spPr bwMode="auto">
            <a:xfrm>
              <a:off x="3698" y="2448"/>
              <a:ext cx="2061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78"/>
            <p:cNvSpPr>
              <a:spLocks noChangeShapeType="1"/>
            </p:cNvSpPr>
            <p:nvPr userDrawn="1"/>
          </p:nvSpPr>
          <p:spPr bwMode="auto">
            <a:xfrm>
              <a:off x="3746" y="2496"/>
              <a:ext cx="201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79"/>
            <p:cNvSpPr>
              <a:spLocks noChangeShapeType="1"/>
            </p:cNvSpPr>
            <p:nvPr userDrawn="1"/>
          </p:nvSpPr>
          <p:spPr bwMode="auto">
            <a:xfrm>
              <a:off x="3797" y="2544"/>
              <a:ext cx="195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80"/>
            <p:cNvSpPr>
              <a:spLocks noChangeShapeType="1"/>
            </p:cNvSpPr>
            <p:nvPr userDrawn="1"/>
          </p:nvSpPr>
          <p:spPr bwMode="auto">
            <a:xfrm>
              <a:off x="3848" y="2592"/>
              <a:ext cx="190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Line 81"/>
            <p:cNvSpPr>
              <a:spLocks noChangeShapeType="1"/>
            </p:cNvSpPr>
            <p:nvPr userDrawn="1"/>
          </p:nvSpPr>
          <p:spPr bwMode="auto">
            <a:xfrm>
              <a:off x="3905" y="2640"/>
              <a:ext cx="1851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82"/>
            <p:cNvSpPr>
              <a:spLocks noChangeShapeType="1"/>
            </p:cNvSpPr>
            <p:nvPr userDrawn="1"/>
          </p:nvSpPr>
          <p:spPr bwMode="auto">
            <a:xfrm>
              <a:off x="3959" y="2688"/>
              <a:ext cx="1801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83"/>
            <p:cNvSpPr>
              <a:spLocks noChangeShapeType="1"/>
            </p:cNvSpPr>
            <p:nvPr userDrawn="1"/>
          </p:nvSpPr>
          <p:spPr bwMode="auto">
            <a:xfrm>
              <a:off x="4025" y="2736"/>
              <a:ext cx="173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84"/>
            <p:cNvSpPr>
              <a:spLocks noChangeShapeType="1"/>
            </p:cNvSpPr>
            <p:nvPr userDrawn="1"/>
          </p:nvSpPr>
          <p:spPr bwMode="auto">
            <a:xfrm>
              <a:off x="4088" y="2787"/>
              <a:ext cx="167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85"/>
            <p:cNvSpPr>
              <a:spLocks noChangeShapeType="1"/>
            </p:cNvSpPr>
            <p:nvPr userDrawn="1"/>
          </p:nvSpPr>
          <p:spPr bwMode="auto">
            <a:xfrm>
              <a:off x="4151" y="2832"/>
              <a:ext cx="1609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86"/>
            <p:cNvSpPr>
              <a:spLocks noChangeShapeType="1"/>
            </p:cNvSpPr>
            <p:nvPr userDrawn="1"/>
          </p:nvSpPr>
          <p:spPr bwMode="auto">
            <a:xfrm>
              <a:off x="4234" y="2880"/>
              <a:ext cx="152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87"/>
            <p:cNvSpPr>
              <a:spLocks noChangeShapeType="1"/>
            </p:cNvSpPr>
            <p:nvPr userDrawn="1"/>
          </p:nvSpPr>
          <p:spPr bwMode="auto">
            <a:xfrm>
              <a:off x="4319" y="2926"/>
              <a:ext cx="1441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88"/>
            <p:cNvSpPr>
              <a:spLocks noChangeShapeType="1"/>
            </p:cNvSpPr>
            <p:nvPr userDrawn="1"/>
          </p:nvSpPr>
          <p:spPr bwMode="auto">
            <a:xfrm>
              <a:off x="4412" y="2973"/>
              <a:ext cx="1348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Line 89"/>
            <p:cNvSpPr>
              <a:spLocks noChangeShapeType="1"/>
            </p:cNvSpPr>
            <p:nvPr userDrawn="1"/>
          </p:nvSpPr>
          <p:spPr bwMode="auto">
            <a:xfrm>
              <a:off x="4511" y="3022"/>
              <a:ext cx="1249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" name="Line 90"/>
            <p:cNvSpPr>
              <a:spLocks noChangeShapeType="1"/>
            </p:cNvSpPr>
            <p:nvPr userDrawn="1"/>
          </p:nvSpPr>
          <p:spPr bwMode="auto">
            <a:xfrm>
              <a:off x="4620" y="3069"/>
              <a:ext cx="1140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91"/>
            <p:cNvSpPr>
              <a:spLocks noChangeShapeType="1"/>
            </p:cNvSpPr>
            <p:nvPr userDrawn="1"/>
          </p:nvSpPr>
          <p:spPr bwMode="auto">
            <a:xfrm>
              <a:off x="4745" y="3118"/>
              <a:ext cx="101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92"/>
            <p:cNvSpPr>
              <a:spLocks noChangeShapeType="1"/>
            </p:cNvSpPr>
            <p:nvPr userDrawn="1"/>
          </p:nvSpPr>
          <p:spPr bwMode="auto">
            <a:xfrm>
              <a:off x="4888" y="3165"/>
              <a:ext cx="872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Line 93"/>
            <p:cNvSpPr>
              <a:spLocks noChangeShapeType="1"/>
            </p:cNvSpPr>
            <p:nvPr userDrawn="1"/>
          </p:nvSpPr>
          <p:spPr bwMode="auto">
            <a:xfrm>
              <a:off x="5055" y="3212"/>
              <a:ext cx="705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94"/>
            <p:cNvSpPr>
              <a:spLocks noChangeShapeType="1"/>
            </p:cNvSpPr>
            <p:nvPr userDrawn="1"/>
          </p:nvSpPr>
          <p:spPr bwMode="auto">
            <a:xfrm>
              <a:off x="5347" y="3262"/>
              <a:ext cx="413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0" name="Arc 95"/>
          <p:cNvSpPr>
            <a:spLocks/>
          </p:cNvSpPr>
          <p:nvPr/>
        </p:nvSpPr>
        <p:spPr bwMode="black">
          <a:xfrm flipH="1" flipV="1">
            <a:off x="8323263" y="2146300"/>
            <a:ext cx="820737" cy="720725"/>
          </a:xfrm>
          <a:custGeom>
            <a:avLst/>
            <a:gdLst>
              <a:gd name="T0" fmla="*/ 0 w 21600"/>
              <a:gd name="T1" fmla="*/ 0 h 21600"/>
              <a:gd name="T2" fmla="*/ 1184962298 w 21600"/>
              <a:gd name="T3" fmla="*/ 802419112 h 21600"/>
              <a:gd name="T4" fmla="*/ 0 w 21600"/>
              <a:gd name="T5" fmla="*/ 80241911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-10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91" name="Picture 99" descr="北航新主楼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图片 1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5972175"/>
            <a:ext cx="24923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图片 13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5" y="5972175"/>
            <a:ext cx="26003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47800" y="3810000"/>
            <a:ext cx="6400800" cy="5334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441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582DA-860C-4872-A8B0-05397E38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66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04800"/>
            <a:ext cx="2057400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6019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C3A331-1B54-492A-B64F-C1B275F530F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1041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 userDrawn="1"/>
        </p:nvSpPr>
        <p:spPr bwMode="auto">
          <a:xfrm>
            <a:off x="0" y="5410200"/>
            <a:ext cx="9144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044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9538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CAE25-6B51-42E2-8591-DC1E4D06C6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9651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A8D3F-B192-4F24-B817-423D0E20E2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417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DBE97-BC09-4199-92AC-9CC84DB3F9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2896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C296B-58A2-4178-BFF5-62BD4F65600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145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01882-AC13-4BE4-A214-B17D8EFFE29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607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98660-0A0D-456E-8F85-84874751FFB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93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803BC-CBEE-461A-8F5F-92068CE1CF5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3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3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126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单击此处编辑母版文本样式</a:t>
            </a:r>
          </a:p>
          <a:p>
            <a:pPr lvl="1"/>
            <a:r>
              <a:rPr lang="ko-KR" altLang="en-US"/>
              <a:t>第二级</a:t>
            </a:r>
          </a:p>
          <a:p>
            <a:pPr lvl="2"/>
            <a:r>
              <a:rPr lang="ko-KR" altLang="en-US"/>
              <a:t>第三级</a:t>
            </a:r>
          </a:p>
          <a:p>
            <a:pPr lvl="1"/>
            <a:endParaRPr lang="ko-KR" altLang="en-US"/>
          </a:p>
          <a:p>
            <a:pPr lvl="1"/>
            <a:endParaRPr lang="ko-KR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lnSpc>
                <a:spcPct val="100000"/>
              </a:lnSpc>
              <a:buClrTx/>
              <a:buSzTx/>
              <a:buFontTx/>
              <a:buNone/>
              <a:defRPr sz="12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굴림" panose="020B0600000101010101" pitchFamily="34" charset="-127"/>
              </a:defRPr>
            </a:lvl1pPr>
          </a:lstStyle>
          <a:p>
            <a:pPr>
              <a:defRPr/>
            </a:pPr>
            <a:fld id="{434A9BE6-BB7B-4FDE-953C-3BF931665A6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Arc 6"/>
          <p:cNvSpPr>
            <a:spLocks/>
          </p:cNvSpPr>
          <p:nvPr/>
        </p:nvSpPr>
        <p:spPr bwMode="black">
          <a:xfrm>
            <a:off x="0" y="660400"/>
            <a:ext cx="449263" cy="366713"/>
          </a:xfrm>
          <a:custGeom>
            <a:avLst/>
            <a:gdLst>
              <a:gd name="T0" fmla="*/ 0 w 21600"/>
              <a:gd name="T1" fmla="*/ 0 h 21600"/>
              <a:gd name="T2" fmla="*/ 194354439 w 21600"/>
              <a:gd name="T3" fmla="*/ 105699131 h 21600"/>
              <a:gd name="T4" fmla="*/ 0 w 21600"/>
              <a:gd name="T5" fmla="*/ 105699131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30" name="Group 7"/>
          <p:cNvGrpSpPr>
            <a:grpSpLocks/>
          </p:cNvGrpSpPr>
          <p:nvPr/>
        </p:nvGrpSpPr>
        <p:grpSpPr bwMode="auto">
          <a:xfrm>
            <a:off x="0" y="50800"/>
            <a:ext cx="9131300" cy="914400"/>
            <a:chOff x="8" y="32"/>
            <a:chExt cx="5752" cy="576"/>
          </a:xfrm>
        </p:grpSpPr>
        <p:sp>
          <p:nvSpPr>
            <p:cNvPr id="1051" name="Line 8"/>
            <p:cNvSpPr>
              <a:spLocks noChangeShapeType="1"/>
            </p:cNvSpPr>
            <p:nvPr userDrawn="1"/>
          </p:nvSpPr>
          <p:spPr bwMode="grayWhite">
            <a:xfrm>
              <a:off x="8" y="32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2" name="Line 9"/>
            <p:cNvSpPr>
              <a:spLocks noChangeShapeType="1"/>
            </p:cNvSpPr>
            <p:nvPr userDrawn="1"/>
          </p:nvSpPr>
          <p:spPr bwMode="grayWhite">
            <a:xfrm>
              <a:off x="8" y="80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3" name="Line 10"/>
            <p:cNvSpPr>
              <a:spLocks noChangeShapeType="1"/>
            </p:cNvSpPr>
            <p:nvPr userDrawn="1"/>
          </p:nvSpPr>
          <p:spPr bwMode="grayWhite">
            <a:xfrm>
              <a:off x="8" y="128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4" name="Line 11"/>
            <p:cNvSpPr>
              <a:spLocks noChangeShapeType="1"/>
            </p:cNvSpPr>
            <p:nvPr userDrawn="1"/>
          </p:nvSpPr>
          <p:spPr bwMode="grayWhite">
            <a:xfrm>
              <a:off x="8" y="176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5" name="Line 12"/>
            <p:cNvSpPr>
              <a:spLocks noChangeShapeType="1"/>
            </p:cNvSpPr>
            <p:nvPr userDrawn="1"/>
          </p:nvSpPr>
          <p:spPr bwMode="grayWhite">
            <a:xfrm>
              <a:off x="8" y="224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6" name="Line 13"/>
            <p:cNvSpPr>
              <a:spLocks noChangeShapeType="1"/>
            </p:cNvSpPr>
            <p:nvPr userDrawn="1"/>
          </p:nvSpPr>
          <p:spPr bwMode="grayWhite">
            <a:xfrm>
              <a:off x="8" y="272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7" name="Line 14"/>
            <p:cNvSpPr>
              <a:spLocks noChangeShapeType="1"/>
            </p:cNvSpPr>
            <p:nvPr userDrawn="1"/>
          </p:nvSpPr>
          <p:spPr bwMode="grayWhite">
            <a:xfrm>
              <a:off x="8" y="320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8" name="Line 15"/>
            <p:cNvSpPr>
              <a:spLocks noChangeShapeType="1"/>
            </p:cNvSpPr>
            <p:nvPr userDrawn="1"/>
          </p:nvSpPr>
          <p:spPr bwMode="grayWhite">
            <a:xfrm>
              <a:off x="8" y="368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9" name="Line 16"/>
            <p:cNvSpPr>
              <a:spLocks noChangeShapeType="1"/>
            </p:cNvSpPr>
            <p:nvPr userDrawn="1"/>
          </p:nvSpPr>
          <p:spPr bwMode="grayWhite">
            <a:xfrm>
              <a:off x="8" y="416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0" name="Line 17"/>
            <p:cNvSpPr>
              <a:spLocks noChangeShapeType="1"/>
            </p:cNvSpPr>
            <p:nvPr userDrawn="1"/>
          </p:nvSpPr>
          <p:spPr bwMode="grayWhite">
            <a:xfrm>
              <a:off x="8" y="464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1" name="Line 18"/>
            <p:cNvSpPr>
              <a:spLocks noChangeShapeType="1"/>
            </p:cNvSpPr>
            <p:nvPr userDrawn="1"/>
          </p:nvSpPr>
          <p:spPr bwMode="grayWhite">
            <a:xfrm>
              <a:off x="8" y="512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2" name="Line 19"/>
            <p:cNvSpPr>
              <a:spLocks noChangeShapeType="1"/>
            </p:cNvSpPr>
            <p:nvPr userDrawn="1"/>
          </p:nvSpPr>
          <p:spPr bwMode="grayWhite">
            <a:xfrm>
              <a:off x="8" y="560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3" name="Line 20"/>
            <p:cNvSpPr>
              <a:spLocks noChangeShapeType="1"/>
            </p:cNvSpPr>
            <p:nvPr userDrawn="1"/>
          </p:nvSpPr>
          <p:spPr bwMode="grayWhite">
            <a:xfrm>
              <a:off x="8" y="608"/>
              <a:ext cx="5752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31" name="Arc 21"/>
          <p:cNvSpPr>
            <a:spLocks/>
          </p:cNvSpPr>
          <p:nvPr/>
        </p:nvSpPr>
        <p:spPr bwMode="black">
          <a:xfrm flipH="1" flipV="1">
            <a:off x="7918450" y="0"/>
            <a:ext cx="1225550" cy="105251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-10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2" name="Line 22"/>
          <p:cNvSpPr>
            <a:spLocks noChangeShapeType="1"/>
          </p:cNvSpPr>
          <p:nvPr/>
        </p:nvSpPr>
        <p:spPr bwMode="auto">
          <a:xfrm>
            <a:off x="7931150" y="50800"/>
            <a:ext cx="12128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3" name="Line 23"/>
          <p:cNvSpPr>
            <a:spLocks noChangeShapeType="1"/>
          </p:cNvSpPr>
          <p:nvPr/>
        </p:nvSpPr>
        <p:spPr bwMode="auto">
          <a:xfrm>
            <a:off x="7934325" y="127000"/>
            <a:ext cx="12096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4" name="Line 24"/>
          <p:cNvSpPr>
            <a:spLocks noChangeShapeType="1"/>
          </p:cNvSpPr>
          <p:nvPr/>
        </p:nvSpPr>
        <p:spPr bwMode="auto">
          <a:xfrm>
            <a:off x="7953375" y="203200"/>
            <a:ext cx="11906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5" name="Line 25"/>
          <p:cNvSpPr>
            <a:spLocks noChangeShapeType="1"/>
          </p:cNvSpPr>
          <p:nvPr/>
        </p:nvSpPr>
        <p:spPr bwMode="auto">
          <a:xfrm>
            <a:off x="7972425" y="276225"/>
            <a:ext cx="11715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6" name="Line 26"/>
          <p:cNvSpPr>
            <a:spLocks noChangeShapeType="1"/>
          </p:cNvSpPr>
          <p:nvPr/>
        </p:nvSpPr>
        <p:spPr bwMode="auto">
          <a:xfrm>
            <a:off x="7997825" y="352425"/>
            <a:ext cx="11366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7" name="Line 27"/>
          <p:cNvSpPr>
            <a:spLocks noChangeShapeType="1"/>
          </p:cNvSpPr>
          <p:nvPr/>
        </p:nvSpPr>
        <p:spPr bwMode="auto">
          <a:xfrm>
            <a:off x="8032750" y="428625"/>
            <a:ext cx="11080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8" name="Line 28"/>
          <p:cNvSpPr>
            <a:spLocks noChangeShapeType="1"/>
          </p:cNvSpPr>
          <p:nvPr/>
        </p:nvSpPr>
        <p:spPr bwMode="auto">
          <a:xfrm>
            <a:off x="8080375" y="504825"/>
            <a:ext cx="10636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9" name="Line 29"/>
          <p:cNvSpPr>
            <a:spLocks noChangeShapeType="1"/>
          </p:cNvSpPr>
          <p:nvPr/>
        </p:nvSpPr>
        <p:spPr bwMode="auto">
          <a:xfrm>
            <a:off x="8134350" y="584200"/>
            <a:ext cx="10096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0" name="Line 30"/>
          <p:cNvSpPr>
            <a:spLocks noChangeShapeType="1"/>
          </p:cNvSpPr>
          <p:nvPr/>
        </p:nvSpPr>
        <p:spPr bwMode="auto">
          <a:xfrm>
            <a:off x="8197850" y="660400"/>
            <a:ext cx="94615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1" name="Line 31"/>
          <p:cNvSpPr>
            <a:spLocks noChangeShapeType="1"/>
          </p:cNvSpPr>
          <p:nvPr/>
        </p:nvSpPr>
        <p:spPr bwMode="auto">
          <a:xfrm>
            <a:off x="8277225" y="736600"/>
            <a:ext cx="86677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2" name="Line 32"/>
          <p:cNvSpPr>
            <a:spLocks noChangeShapeType="1"/>
          </p:cNvSpPr>
          <p:nvPr/>
        </p:nvSpPr>
        <p:spPr bwMode="auto">
          <a:xfrm>
            <a:off x="8372475" y="812800"/>
            <a:ext cx="7715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3" name="Line 33"/>
          <p:cNvSpPr>
            <a:spLocks noChangeShapeType="1"/>
          </p:cNvSpPr>
          <p:nvPr/>
        </p:nvSpPr>
        <p:spPr bwMode="auto">
          <a:xfrm>
            <a:off x="8499475" y="889000"/>
            <a:ext cx="6445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" name="Line 34"/>
          <p:cNvSpPr>
            <a:spLocks noChangeShapeType="1"/>
          </p:cNvSpPr>
          <p:nvPr/>
        </p:nvSpPr>
        <p:spPr bwMode="auto">
          <a:xfrm>
            <a:off x="8677275" y="965200"/>
            <a:ext cx="466725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5" name="Rectangle 35"/>
          <p:cNvSpPr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-10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46" name="Arc 36"/>
          <p:cNvSpPr>
            <a:spLocks/>
          </p:cNvSpPr>
          <p:nvPr/>
        </p:nvSpPr>
        <p:spPr bwMode="auto">
          <a:xfrm flipH="1" flipV="1">
            <a:off x="8774113" y="0"/>
            <a:ext cx="369887" cy="317500"/>
          </a:xfrm>
          <a:custGeom>
            <a:avLst/>
            <a:gdLst>
              <a:gd name="T0" fmla="*/ 0 w 21600"/>
              <a:gd name="T1" fmla="*/ 0 h 21600"/>
              <a:gd name="T2" fmla="*/ 108467513 w 21600"/>
              <a:gd name="T3" fmla="*/ 68599932 h 21600"/>
              <a:gd name="T4" fmla="*/ 0 w 21600"/>
              <a:gd name="T5" fmla="*/ 68599932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sy="-100000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05" name="Rectangle 3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305800" y="6324600"/>
            <a:ext cx="8382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b="0">
                <a:solidFill>
                  <a:schemeClr val="folHlink"/>
                </a:solidFill>
                <a:latin typeface="Verdana" panose="020B0604030504040204" pitchFamily="34" charset="0"/>
                <a:ea typeface="굴림" panose="020B0600000101010101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206" name="Rectangle 3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848600" y="6629400"/>
            <a:ext cx="1295400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10800" rIns="18000" bIns="10800" numCol="1" anchor="t" anchorCtr="0" compatLnSpc="1">
            <a:prstTxWarp prst="textNoShape">
              <a:avLst/>
            </a:prstTxWarp>
            <a:spAutoFit/>
          </a:bodyPr>
          <a:lstStyle>
            <a:lvl1pPr algn="r" eaLnBrk="1" hangingPunct="1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  <a:ea typeface="굴림" panose="020B0600000101010101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pic>
        <p:nvPicPr>
          <p:cNvPr id="1049" name="Picture 4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194425"/>
            <a:ext cx="27432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0" name="Rectangle 3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304800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lbertus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lbertus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lbertus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FF0000"/>
          </a:solidFill>
          <a:latin typeface="Albertus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0000"/>
        </a:spcAft>
        <a:buClr>
          <a:srgbClr val="0000FF"/>
        </a:buClr>
        <a:buFont typeface="Wingdings" panose="05000000000000000000" pitchFamily="2" charset="2"/>
        <a:buChar char="©"/>
        <a:defRPr sz="2400" b="1" kern="1200">
          <a:solidFill>
            <a:srgbClr val="0000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rgbClr val="000048"/>
        </a:buClr>
        <a:buSzPct val="60000"/>
        <a:buFont typeface="Wingdings" panose="05000000000000000000" pitchFamily="2" charset="2"/>
        <a:buChar char="p"/>
        <a:defRPr sz="1600" b="1" kern="1200">
          <a:solidFill>
            <a:srgbClr val="0033CC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SzPct val="60000"/>
        <a:buFont typeface="Wingdings" panose="05000000000000000000" pitchFamily="2" charset="2"/>
        <a:buChar char="w"/>
        <a:defRPr sz="1600" b="1" kern="1200">
          <a:solidFill>
            <a:srgbClr val="0033CC"/>
          </a:solidFill>
          <a:latin typeface="Verdana" panose="020B0604030504040204" pitchFamily="34" charset="0"/>
          <a:ea typeface="幼圆" panose="02010509060101010101" pitchFamily="49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kern="1200">
          <a:solidFill>
            <a:schemeClr val="tx1"/>
          </a:solidFill>
          <a:latin typeface="Arial" panose="020B0604020202020204" pitchFamily="34" charset="0"/>
          <a:ea typeface="+mj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Verdana" panose="020B0604030504040204" pitchFamily="34" charset="0"/>
          <a:ea typeface="+mj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62000" y="3352800"/>
            <a:ext cx="8153400" cy="669925"/>
          </a:xfrm>
        </p:spPr>
        <p:txBody>
          <a:bodyPr/>
          <a:lstStyle/>
          <a:p>
            <a:pPr eaLnBrk="1" hangingPunct="1"/>
            <a:r>
              <a:rPr lang="en-US" altLang="zh-CN" sz="66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GPS L2C SDR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838200" y="3048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SDR processing procedure</a:t>
            </a:r>
          </a:p>
        </p:txBody>
      </p:sp>
      <p:pic>
        <p:nvPicPr>
          <p:cNvPr id="1843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543800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initSettings.m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(1/2)</a:t>
            </a: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49530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ClrTx/>
              <a:buFont typeface="Wingdings" panose="05000000000000000000" pitchFamily="2" charset="2"/>
              <a:buChar char="Ø"/>
              <a:defRPr/>
            </a:pPr>
            <a:r>
              <a:rPr lang="en-US" altLang="zh-CN" sz="2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settings</a:t>
            </a:r>
          </a:p>
          <a:p>
            <a:pPr marL="0" indent="0" eaLnBrk="1" hangingPunct="1"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Single sideband for carrier freq. search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b="0" dirty="0"/>
              <a:t>      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settings.acqSearchBand      = 5000;</a:t>
            </a:r>
          </a:p>
          <a:p>
            <a:pPr marL="0" indent="0" eaLnBrk="1" hangingPunct="1"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Coherent integration time for acquisition can be set to 0 -20 (</a:t>
            </a:r>
            <a:r>
              <a:rPr lang="en-US" altLang="zh-CN" sz="2000" b="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by users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settings.acqCohT = 20;</a:t>
            </a:r>
          </a:p>
          <a:p>
            <a:pPr marL="0" indent="0" eaLnBrk="1" hangingPunct="1">
              <a:buClr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Carrier freq. search step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settings.acqStep = 1000/settings.acqCohT/2;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 Sampling rate threshold for downsampling</a:t>
            </a:r>
          </a:p>
          <a:p>
            <a:pPr marL="1200150" lvl="3" indent="-342900" eaLnBrk="1" hangingPunct="1">
              <a:spcAft>
                <a:spcPct val="20000"/>
              </a:spcAft>
              <a:buClrTx/>
              <a:buSzPct val="50000"/>
              <a:buFont typeface="Wingdings" panose="05000000000000000000" pitchFamily="2" charset="2"/>
              <a:buChar char="l"/>
              <a:defRPr/>
            </a:pP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input signal sampling freq. is too high for FFT computation, it can be resampled to a lower freq. to save processing time.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settings.resamplingThreshold = 8e6; 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 Enable/</a:t>
            </a:r>
            <a:r>
              <a:rPr lang="en-US" altLang="zh-CN" sz="2000" b="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dissable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use of downsampling for acquisition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settings.resamplingflag  = 1;            % 0 – Off,  1 - 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initSettings.m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(2/2)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49530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Tracking loops settings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PLL and DLL integration time equals the CM code length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settings.intTime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0.02;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Code parameter setting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L2 CM code rate is 0.5115 </a:t>
            </a:r>
            <a:r>
              <a:rPr lang="en-US" altLang="zh-CN" sz="2000" b="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Mcps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and the code length is 10230 chips.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b="0" dirty="0">
                <a:solidFill>
                  <a:srgbClr val="0000FF"/>
                </a:solidFill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settings.codeLength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10230;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settings.codeFreqBasis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0.5115e6;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Velocity computation setting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L2 carrier frequency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settings.carrFreqBasis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1227.60e6;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- Half number of carrier frequencies used to do Doppler smoothing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b="0" dirty="0">
                <a:solidFill>
                  <a:srgbClr val="0000FF"/>
                </a:solidFill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settings.dopSmoothNr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= 2;</a:t>
            </a: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(1/14)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914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Acquisition Method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Circular correlation by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Zero-padding FFT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Perfect correlation can be obtained even when navigation bit is changed.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Computation is doubled.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2150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95599"/>
            <a:ext cx="4648200" cy="337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324600"/>
            <a:ext cx="6889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4476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(2/14)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914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Acquisition Method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Circular correlation by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Zero-padding FFT</a:t>
            </a: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2151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81" y="6238875"/>
            <a:ext cx="70643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19" y="2057400"/>
            <a:ext cx="6402562" cy="379206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(3/14)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914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Acquisition Method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Circular correlation by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Zero-padding FFT</a:t>
            </a: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38600" y="6167021"/>
            <a:ext cx="914400" cy="3810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Case 3</a:t>
            </a:r>
            <a:endParaRPr lang="en-US" altLang="zh-CN" sz="1800" b="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2133600"/>
            <a:ext cx="6472238" cy="400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(4/14)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1298575"/>
            <a:ext cx="8229600" cy="227965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Selectable downsampling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Computational load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setsettings.acqCohT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20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53e6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Computers crash all the time with MATLAB.  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-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settle this problem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22533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236220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矩形 8"/>
          <p:cNvSpPr>
            <a:spLocks noChangeArrowheads="1"/>
          </p:cNvSpPr>
          <p:nvPr/>
        </p:nvSpPr>
        <p:spPr bwMode="auto">
          <a:xfrm>
            <a:off x="5181600" y="2266950"/>
            <a:ext cx="2451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2120000</a:t>
            </a:r>
            <a:r>
              <a:rPr lang="en-US" altLang="zh-CN" sz="2000" dirty="0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-point FFT</a:t>
            </a:r>
            <a:endParaRPr lang="zh-CN" altLang="en-US" sz="2000" dirty="0">
              <a:solidFill>
                <a:srgbClr val="000048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pic>
        <p:nvPicPr>
          <p:cNvPr id="2253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00450" y="4184650"/>
            <a:ext cx="1295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57200" y="3422650"/>
            <a:ext cx="8229600" cy="34770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000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98078" y="5471467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Downsampling</a:t>
            </a:r>
          </a:p>
        </p:txBody>
      </p:sp>
      <p:sp>
        <p:nvSpPr>
          <p:cNvPr id="9" name="矩形 8"/>
          <p:cNvSpPr/>
          <p:nvPr/>
        </p:nvSpPr>
        <p:spPr>
          <a:xfrm>
            <a:off x="3511990" y="5935120"/>
            <a:ext cx="12105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defRPr/>
            </a:pP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(5/14)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>
              <a:xfrm>
                <a:off x="533400" y="1371600"/>
                <a:ext cx="8229600" cy="347704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2000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©"/>
                  <a:defRPr sz="2400" b="1" kern="120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1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48"/>
                  </a:buClr>
                  <a:buSzPct val="60000"/>
                  <a:buFont typeface="Wingdings" panose="05000000000000000000" pitchFamily="2" charset="2"/>
                  <a:buChar char="p"/>
                  <a:defRPr sz="1600" b="1" kern="1200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SzPct val="60000"/>
                  <a:buFont typeface="Wingdings" panose="05000000000000000000" pitchFamily="2" charset="2"/>
                  <a:buChar char="w"/>
                  <a:defRPr sz="1600" b="1" kern="1200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j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Verdana" panose="020B0604030504040204" pitchFamily="34" charset="0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Bandpass sampling theory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- Assume that a real single-sideband is located at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are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type m:val="lin"/>
                        <m:ctrlP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sz="2000" b="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type m:val="lin"/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the information bandwidth,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is the center of frequency of the information band. To avoid harmful signal spectral folding in reconstructing the signal, acceptable sampling rate should be in the range of 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2000" b="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000" b="0" i="1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CN" sz="2000" b="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000" b="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000" b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000" b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000" b="0" i="1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b="0">
                                    <a:solidFill>
                                      <a:schemeClr val="tx1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000" b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denoting the largest integer less than or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b="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b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altLang="zh-CN" sz="2000" b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2000" b="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371600"/>
                <a:ext cx="8229600" cy="3477040"/>
              </a:xfrm>
              <a:prstGeom prst="rect">
                <a:avLst/>
              </a:prstGeom>
              <a:blipFill>
                <a:blip r:embed="rId3"/>
                <a:stretch>
                  <a:fillRect l="-1037" t="-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16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(6/14)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1143000"/>
            <a:ext cx="8229600" cy="3581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Selectable downsampling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Filter out signal power outside the main lobe of CM code to avoid spectral folding 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fs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IF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BW = 1.2e6*2;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w1 = (IF)-BW/2;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w2 = (IF)+BW/2;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wp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[w1*2/fs-0.002 w2*2/fs+0.002];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b  = fir1(700,wp);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longSignal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filtfilt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(b,1,longSignal);</a:t>
            </a:r>
          </a:p>
        </p:txBody>
      </p:sp>
      <p:pic>
        <p:nvPicPr>
          <p:cNvPr id="2458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48025"/>
            <a:ext cx="40386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181600" y="5791200"/>
            <a:ext cx="35052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ower spectral density </a:t>
            </a: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digital bandpass filtering</a:t>
            </a:r>
            <a:endParaRPr lang="zh-CN" altLang="en-US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(7/14)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1143000"/>
            <a:ext cx="8229600" cy="57150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- Selectable downsampling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 Calculate upper and lower boundary of the acceptable sampling Freq. range: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fu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BW/2;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n = floor(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fu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/BW);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if (n&lt;1)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n = 1;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end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lowerFreq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2*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fu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/n;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zh-CN" altLang="en-US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- BW/2;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zh-CN" altLang="en-US" sz="1500" dirty="0">
                <a:solidFill>
                  <a:srgbClr val="0000FF"/>
                </a:solidFill>
                <a:latin typeface="Arial" panose="020B0604020202020204" pitchFamily="34" charset="0"/>
              </a:rPr>
              <a:t>      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if(n&gt;1)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upperFreq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2*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/(n-1);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else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upperFreq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lowerFreq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0" y="1773238"/>
          <a:ext cx="9129713" cy="4932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510">
                  <a:extLst>
                    <a:ext uri="{9D8B030D-6E8A-4147-A177-3AD203B41FA5}">
                      <a16:colId xmlns:a16="http://schemas.microsoft.com/office/drawing/2014/main" val="264504800"/>
                    </a:ext>
                  </a:extLst>
                </a:gridCol>
                <a:gridCol w="551610">
                  <a:extLst>
                    <a:ext uri="{9D8B030D-6E8A-4147-A177-3AD203B41FA5}">
                      <a16:colId xmlns:a16="http://schemas.microsoft.com/office/drawing/2014/main" val="3456236092"/>
                    </a:ext>
                  </a:extLst>
                </a:gridCol>
                <a:gridCol w="959923">
                  <a:extLst>
                    <a:ext uri="{9D8B030D-6E8A-4147-A177-3AD203B41FA5}">
                      <a16:colId xmlns:a16="http://schemas.microsoft.com/office/drawing/2014/main" val="1096917960"/>
                    </a:ext>
                  </a:extLst>
                </a:gridCol>
                <a:gridCol w="893576">
                  <a:extLst>
                    <a:ext uri="{9D8B030D-6E8A-4147-A177-3AD203B41FA5}">
                      <a16:colId xmlns:a16="http://schemas.microsoft.com/office/drawing/2014/main" val="3194825593"/>
                    </a:ext>
                  </a:extLst>
                </a:gridCol>
                <a:gridCol w="845088">
                  <a:extLst>
                    <a:ext uri="{9D8B030D-6E8A-4147-A177-3AD203B41FA5}">
                      <a16:colId xmlns:a16="http://schemas.microsoft.com/office/drawing/2014/main" val="1880500300"/>
                    </a:ext>
                  </a:extLst>
                </a:gridCol>
                <a:gridCol w="1205288">
                  <a:extLst>
                    <a:ext uri="{9D8B030D-6E8A-4147-A177-3AD203B41FA5}">
                      <a16:colId xmlns:a16="http://schemas.microsoft.com/office/drawing/2014/main" val="2452153531"/>
                    </a:ext>
                  </a:extLst>
                </a:gridCol>
                <a:gridCol w="1378461">
                  <a:extLst>
                    <a:ext uri="{9D8B030D-6E8A-4147-A177-3AD203B41FA5}">
                      <a16:colId xmlns:a16="http://schemas.microsoft.com/office/drawing/2014/main" val="681494058"/>
                    </a:ext>
                  </a:extLst>
                </a:gridCol>
                <a:gridCol w="626342">
                  <a:extLst>
                    <a:ext uri="{9D8B030D-6E8A-4147-A177-3AD203B41FA5}">
                      <a16:colId xmlns:a16="http://schemas.microsoft.com/office/drawing/2014/main" val="2231496760"/>
                    </a:ext>
                  </a:extLst>
                </a:gridCol>
                <a:gridCol w="1066749">
                  <a:extLst>
                    <a:ext uri="{9D8B030D-6E8A-4147-A177-3AD203B41FA5}">
                      <a16:colId xmlns:a16="http://schemas.microsoft.com/office/drawing/2014/main" val="3397633497"/>
                    </a:ext>
                  </a:extLst>
                </a:gridCol>
                <a:gridCol w="1122166">
                  <a:extLst>
                    <a:ext uri="{9D8B030D-6E8A-4147-A177-3AD203B41FA5}">
                      <a16:colId xmlns:a16="http://schemas.microsoft.com/office/drawing/2014/main" val="700534622"/>
                    </a:ext>
                  </a:extLst>
                </a:gridCol>
              </a:tblGrid>
              <a:tr h="336347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Signal</a:t>
                      </a:r>
                      <a:r>
                        <a:rPr lang="en-US" altLang="zh-CN" sz="1400" b="1" kern="1200" baseline="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 Freq.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 Len.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Nav. Data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Modulation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Freq.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Band Width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Min. Received Power[</a:t>
                      </a:r>
                      <a:r>
                        <a:rPr lang="en-US" altLang="zh-CN" sz="1400" b="1" kern="1200" dirty="0" err="1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dBW</a:t>
                      </a:r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035385"/>
                  </a:ext>
                </a:extLst>
              </a:tr>
              <a:tr h="479964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[Mcps]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[chip]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D(t)/d(t)[bps]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[MHz]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[MHz]</a:t>
                      </a:r>
                      <a:endParaRPr lang="zh-CN" altLang="en-US" sz="1400" b="1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383790"/>
                  </a:ext>
                </a:extLst>
              </a:tr>
              <a:tr h="3261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 C/A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1.023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50/50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BPSK-R(1)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1572.42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2.046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-158.5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183770"/>
                  </a:ext>
                </a:extLst>
              </a:tr>
              <a:tr h="3261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 P(Y)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 days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50/50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BPSK-R(10)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20.46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-161.5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014832"/>
                  </a:ext>
                </a:extLst>
              </a:tr>
              <a:tr h="3261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 M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5.115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BOC(10,5)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30.69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454364"/>
                  </a:ext>
                </a:extLst>
              </a:tr>
              <a:tr h="47996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L1C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 CD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1.023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CNAV-2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50/100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BOC(1,1)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4.092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-157.0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30194"/>
                  </a:ext>
                </a:extLst>
              </a:tr>
              <a:tr h="49527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L1 CP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1.023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10230×1800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Pilot Channel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TMBOC(6,1,4/33)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14.332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527088"/>
                  </a:ext>
                </a:extLst>
              </a:tr>
              <a:tr h="32612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L2 P(Y)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 days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50/50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BPSK-R(1)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1227.6</a:t>
                      </a:r>
                    </a:p>
                  </a:txBody>
                  <a:tcPr marL="68577" marR="68577" marT="34283" marB="34283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20.46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-161.5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160979"/>
                  </a:ext>
                </a:extLst>
              </a:tr>
              <a:tr h="28192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L2C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CM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0.5115×2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25/50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BPSK-R(1)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2.046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-160.0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489452"/>
                  </a:ext>
                </a:extLst>
              </a:tr>
              <a:tr h="28192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767250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Pilot Channel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028562"/>
                  </a:ext>
                </a:extLst>
              </a:tr>
              <a:tr h="2819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L2M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5.115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BOC(10,5)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30.69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Unknown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51712"/>
                  </a:ext>
                </a:extLst>
              </a:tr>
              <a:tr h="49527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L5C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L5I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10230×10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CNAV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50/100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QPSK-R(10)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1176.45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20.46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-157.9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429459"/>
                  </a:ext>
                </a:extLst>
              </a:tr>
              <a:tr h="49527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L5Q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10.23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10230×20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Pilot Channel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20.46</a:t>
                      </a:r>
                      <a:endParaRPr lang="zh-CN" altLang="en-US" sz="1400" b="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7" marR="68577" marT="34283" marB="34283"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754039"/>
                  </a:ext>
                </a:extLst>
              </a:tr>
            </a:tbl>
          </a:graphicData>
        </a:graphic>
      </p:graphicFrame>
      <p:sp>
        <p:nvSpPr>
          <p:cNvPr id="8348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(1/8)</a:t>
            </a:r>
          </a:p>
        </p:txBody>
      </p:sp>
      <p:sp>
        <p:nvSpPr>
          <p:cNvPr id="8349" name="Rectangle 5"/>
          <p:cNvSpPr>
            <a:spLocks noChangeArrowheads="1"/>
          </p:cNvSpPr>
          <p:nvPr/>
        </p:nvSpPr>
        <p:spPr bwMode="auto">
          <a:xfrm>
            <a:off x="2549836" y="1143000"/>
            <a:ext cx="35461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400" dirty="0">
                <a:solidFill>
                  <a:srgbClr val="990000"/>
                </a:solidFill>
                <a:latin typeface="Arial" panose="020B0604020202020204" pitchFamily="34" charset="0"/>
              </a:rPr>
              <a:t>GPS</a:t>
            </a: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990000"/>
                </a:solidFill>
                <a:latin typeface="Arial" panose="020B0604020202020204" pitchFamily="34" charset="0"/>
              </a:rPr>
              <a:t>signal parameters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(8/14)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990600"/>
            <a:ext cx="8229600" cy="5957888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Selectable downsampling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(3) Find downsampling frequency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Take the center of the acceptable sampling Freq. range as downsampling frequency.</a:t>
            </a:r>
          </a:p>
          <a:p>
            <a:pPr marL="742950" lvl="1" indent="-285750" eaLnBrk="1" hangingPunct="1">
              <a:spcBef>
                <a:spcPts val="6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ceil((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lowerFreq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upperFreq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)/2);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(4) Downsample input IF signals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signalLen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floor((length(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longSignal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)-1) /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oldFreq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index = ceil((0:signalLen-1)/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oldFreq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index(1) = 1;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longSignal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longSignal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(index);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endParaRPr lang="en-US" altLang="zh-CN" sz="2000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b="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lvl="1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(9/14)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990600"/>
            <a:ext cx="8229600" cy="2743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Selectable downsampling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000" b="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(5) </a:t>
            </a:r>
            <a:r>
              <a:rPr lang="en-US" altLang="zh-CN" sz="2000" b="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Equivalent IF after downsampling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Resampling is equivalent to down-converting the original IF by integer times of resampling freq.</a:t>
            </a:r>
          </a:p>
          <a:p>
            <a:pPr marL="742950" lvl="1" indent="-285750" eaLnBrk="1" hangingPunct="1">
              <a:spcBef>
                <a:spcPts val="6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rem(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settings.IF,settings.samplingFreq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lvl="1" eaLnBrk="1" hangingPunct="1">
              <a:buFont typeface="Wingdings" panose="05000000000000000000" pitchFamily="2" charset="2"/>
              <a:buChar char=""/>
            </a:pPr>
            <a:endParaRPr lang="en-US" altLang="zh-CN" sz="2000" b="0" dirty="0">
              <a:solidFill>
                <a:srgbClr val="2A1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"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buFont typeface="Wingdings" panose="05000000000000000000" pitchFamily="2" charset="2"/>
              <a:buChar char=""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b="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b="0" dirty="0">
              <a:solidFill>
                <a:srgbClr val="0000FF"/>
              </a:solidFill>
            </a:endParaRPr>
          </a:p>
          <a:p>
            <a:pPr lvl="1" eaLnBrk="1" hangingPunct="1">
              <a:buClrTx/>
              <a:buFont typeface="Wingdings" panose="05000000000000000000" pitchFamily="2" charset="2"/>
              <a:buNone/>
            </a:pPr>
            <a:endParaRPr lang="en-US" altLang="zh-CN" b="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30724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44672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943100" y="6440488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ower spectral density </a:t>
            </a: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downsampling</a:t>
            </a:r>
            <a:endParaRPr lang="zh-CN" altLang="en-US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(10/14)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1143000"/>
            <a:ext cx="8229600" cy="2743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Coarse acquisition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second largest peak is a little different from the L1 C/A SDR.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…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codePhaseRange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[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leftRange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rightRange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];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…</a:t>
            </a:r>
          </a:p>
          <a:p>
            <a:pPr marL="0" lvl="1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000" b="0" dirty="0">
              <a:solidFill>
                <a:srgbClr val="2A1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72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75103"/>
            <a:ext cx="5562600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(11/14)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42900" y="990600"/>
            <a:ext cx="8343900" cy="5181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implementation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Fine acquisition</a:t>
            </a:r>
          </a:p>
          <a:p>
            <a:pPr marL="742950" lvl="1" indent="-285750" eaLnBrk="1" hangingPunct="1"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 length 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findLen</a:t>
            </a: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used to do fine acquisition depends on </a:t>
            </a:r>
            <a:r>
              <a:rPr lang="en-US" altLang="zh-CN" sz="1500" dirty="0" err="1">
                <a:solidFill>
                  <a:srgbClr val="FF0000"/>
                </a:solidFill>
                <a:latin typeface="Arial" panose="020B0604020202020204" pitchFamily="34" charset="0"/>
              </a:rPr>
              <a:t>settings.acqCohT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if(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&lt;=10)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findLen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samples10msLength;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else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findLen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samplesXmsLen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end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- Change fine acquisition results to correspond with original sampling frequency, if downsampling is carried out.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acqResults.codePhase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 = floor((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codePhase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- 1)/ ...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                                        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oldFreq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)+1;</a:t>
            </a:r>
            <a:endParaRPr lang="zh-CN" altLang="en-US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doppler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acqResults.carrFreq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 -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acqResults.carrFreq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doppler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oldIF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(12/14)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55424"/>
              </p:ext>
            </p:extLst>
          </p:nvPr>
        </p:nvGraphicFramePr>
        <p:xfrm>
          <a:off x="1336675" y="2286000"/>
          <a:ext cx="6588125" cy="1065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88">
                  <a:extLst>
                    <a:ext uri="{9D8B030D-6E8A-4147-A177-3AD203B41FA5}">
                      <a16:colId xmlns:a16="http://schemas.microsoft.com/office/drawing/2014/main" val="3693730871"/>
                    </a:ext>
                  </a:extLst>
                </a:gridCol>
                <a:gridCol w="2306937">
                  <a:extLst>
                    <a:ext uri="{9D8B030D-6E8A-4147-A177-3AD203B41FA5}">
                      <a16:colId xmlns:a16="http://schemas.microsoft.com/office/drawing/2014/main" val="3537923134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1265917392"/>
                    </a:ext>
                  </a:extLst>
                </a:gridCol>
              </a:tblGrid>
              <a:tr h="424778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With Downsampling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 Without Downsampling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**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extLst>
                  <a:ext uri="{0D108BD9-81ED-4DB2-BD59-A6C34878D82A}">
                    <a16:rowId xmlns:a16="http://schemas.microsoft.com/office/drawing/2014/main" val="1900428867"/>
                  </a:ext>
                </a:extLst>
              </a:tr>
              <a:tr h="640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Elapsed time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255.8 second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2624.3 </a:t>
                      </a: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L="91449" marR="91449" marT="45745" marB="45745" anchor="ctr"/>
                </a:tc>
                <a:extLst>
                  <a:ext uri="{0D108BD9-81ED-4DB2-BD59-A6C34878D82A}">
                    <a16:rowId xmlns:a16="http://schemas.microsoft.com/office/drawing/2014/main" val="263732397"/>
                  </a:ext>
                </a:extLst>
              </a:tr>
            </a:tbl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 bwMode="black">
          <a:xfrm>
            <a:off x="2735263" y="1676400"/>
            <a:ext cx="3513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</a:rPr>
              <a:t>Processing time </a:t>
            </a: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of acquisition</a:t>
            </a:r>
          </a:p>
        </p:txBody>
      </p:sp>
      <p:sp>
        <p:nvSpPr>
          <p:cNvPr id="36882" name="矩形 7"/>
          <p:cNvSpPr>
            <a:spLocks noChangeArrowheads="1"/>
          </p:cNvSpPr>
          <p:nvPr/>
        </p:nvSpPr>
        <p:spPr bwMode="auto">
          <a:xfrm>
            <a:off x="344488" y="5867400"/>
            <a:ext cx="8686800" cy="71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sz="1500" dirty="0">
                <a:solidFill>
                  <a:srgbClr val="FF0000"/>
                </a:solidFill>
              </a:rPr>
              <a:t>(*)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dirty="0">
                <a:solidFill>
                  <a:srgbClr val="FF0000"/>
                </a:solidFill>
              </a:rPr>
              <a:t>(**)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0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</p:txBody>
      </p:sp>
      <p:sp>
        <p:nvSpPr>
          <p:cNvPr id="36883" name="Rectangle 3"/>
          <p:cNvSpPr txBox="1">
            <a:spLocks noChangeArrowheads="1"/>
          </p:cNvSpPr>
          <p:nvPr/>
        </p:nvSpPr>
        <p:spPr bwMode="auto">
          <a:xfrm>
            <a:off x="342900" y="11430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Results</a:t>
            </a:r>
            <a:endParaRPr lang="en-US" altLang="zh-CN" sz="240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(13/14)</a:t>
            </a:r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342900" y="11430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Results</a:t>
            </a:r>
            <a:endParaRPr lang="en-US" altLang="zh-CN" sz="240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  <p:pic>
        <p:nvPicPr>
          <p:cNvPr id="37892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228850"/>
            <a:ext cx="4429125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447800" y="5054600"/>
            <a:ext cx="27305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10000"/>
                  </a:schemeClr>
                </a:solidFill>
              </a:rPr>
              <a:t>With Downsampling</a:t>
            </a:r>
            <a:r>
              <a:rPr lang="en-US" altLang="zh-CN" dirty="0">
                <a:solidFill>
                  <a:srgbClr val="FF0000"/>
                </a:solidFill>
              </a:rPr>
              <a:t>*</a:t>
            </a:r>
            <a:endParaRPr lang="zh-CN" altLang="en-US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86400" y="5099050"/>
            <a:ext cx="322897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tx1">
                    <a:lumMod val="10000"/>
                  </a:schemeClr>
                </a:solidFill>
              </a:rPr>
              <a:t>Without Downsampling</a:t>
            </a:r>
            <a:r>
              <a:rPr lang="en-US" altLang="zh-CN" dirty="0">
                <a:solidFill>
                  <a:srgbClr val="FF0000"/>
                </a:solidFill>
              </a:rPr>
              <a:t>**</a:t>
            </a:r>
            <a:endParaRPr lang="zh-CN" altLang="en-US" dirty="0">
              <a:solidFill>
                <a:schemeClr val="tx1">
                  <a:lumMod val="10000"/>
                </a:schemeClr>
              </a:solidFill>
            </a:endParaRPr>
          </a:p>
        </p:txBody>
      </p:sp>
      <p:sp>
        <p:nvSpPr>
          <p:cNvPr id="37895" name="矩形 11"/>
          <p:cNvSpPr>
            <a:spLocks noChangeArrowheads="1"/>
          </p:cNvSpPr>
          <p:nvPr/>
        </p:nvSpPr>
        <p:spPr bwMode="auto">
          <a:xfrm>
            <a:off x="457200" y="5715000"/>
            <a:ext cx="8686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dirty="0">
                <a:solidFill>
                  <a:srgbClr val="FF0000"/>
                </a:solidFill>
              </a:rPr>
              <a:t>(*)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dirty="0">
                <a:solidFill>
                  <a:srgbClr val="FF0000"/>
                </a:solidFill>
              </a:rPr>
              <a:t>(**)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0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</p:txBody>
      </p:sp>
      <p:pic>
        <p:nvPicPr>
          <p:cNvPr id="37896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230438"/>
            <a:ext cx="4340225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acquisition.m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(14/14)</a:t>
            </a:r>
          </a:p>
        </p:txBody>
      </p:sp>
      <p:sp>
        <p:nvSpPr>
          <p:cNvPr id="39939" name="Rectangle 3"/>
          <p:cNvSpPr txBox="1">
            <a:spLocks noChangeArrowheads="1"/>
          </p:cNvSpPr>
          <p:nvPr/>
        </p:nvSpPr>
        <p:spPr bwMode="auto">
          <a:xfrm>
            <a:off x="342900" y="11430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zh-CN" sz="2400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Acquisition Results</a:t>
            </a:r>
            <a:endParaRPr lang="en-US" altLang="zh-CN" sz="240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6400" y="1981200"/>
          <a:ext cx="6172200" cy="33878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64575445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66007284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14791828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9339892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40689680"/>
                    </a:ext>
                  </a:extLst>
                </a:gridCol>
              </a:tblGrid>
              <a:tr h="396166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PRN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 grid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With Downsampling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Without Downsampling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**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694924"/>
                  </a:ext>
                </a:extLst>
              </a:tr>
              <a:tr h="39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Doppler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Code offset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Doppler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Code offset</a:t>
                      </a:r>
                      <a:endParaRPr lang="zh-CN" altLang="en-US" sz="2000" b="1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918669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12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-1459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193394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-1463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193391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535889331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6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1033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356347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1039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356345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075718198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5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-3497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701963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-3504 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701962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2104958248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25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-3030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621140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-3030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621139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541387162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17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879013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1190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879015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2933693284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24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829119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1525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829115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1683307734"/>
                  </a:ext>
                </a:extLst>
              </a:tr>
              <a:tr h="3707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10000"/>
                            </a:schemeClr>
                          </a:solidFill>
                        </a:rPr>
                        <a:t>29</a:t>
                      </a:r>
                      <a:endParaRPr lang="zh-CN" altLang="en-US" sz="1800" dirty="0">
                        <a:solidFill>
                          <a:schemeClr val="tx1">
                            <a:lumMod val="10000"/>
                          </a:schemeClr>
                        </a:solidFill>
                      </a:endParaRP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-292</a:t>
                      </a: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933179</a:t>
                      </a:r>
                    </a:p>
                  </a:txBody>
                  <a:tcPr marT="45711" marB="45711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-2935</a:t>
                      </a: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933174</a:t>
                      </a:r>
                    </a:p>
                  </a:txBody>
                  <a:tcPr marT="45711" marB="45711"/>
                </a:tc>
                <a:extLst>
                  <a:ext uri="{0D108BD9-81ED-4DB2-BD59-A6C34878D82A}">
                    <a16:rowId xmlns:a16="http://schemas.microsoft.com/office/drawing/2014/main" val="71368428"/>
                  </a:ext>
                </a:extLst>
              </a:tr>
            </a:tbl>
          </a:graphicData>
        </a:graphic>
      </p:graphicFrame>
      <p:sp>
        <p:nvSpPr>
          <p:cNvPr id="40002" name="矩形 8"/>
          <p:cNvSpPr>
            <a:spLocks noChangeArrowheads="1"/>
          </p:cNvSpPr>
          <p:nvPr/>
        </p:nvSpPr>
        <p:spPr bwMode="auto">
          <a:xfrm>
            <a:off x="419100" y="5791200"/>
            <a:ext cx="86868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dirty="0">
                <a:solidFill>
                  <a:srgbClr val="FF0000"/>
                </a:solidFill>
              </a:rPr>
              <a:t>(*)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  <a:p>
            <a:pPr eaLnBrk="1" hangingPunct="1">
              <a:lnSpc>
                <a:spcPct val="115000"/>
              </a:lnSpc>
              <a:buClr>
                <a:srgbClr val="000048"/>
              </a:buClr>
              <a:buSzPct val="60000"/>
            </a:pPr>
            <a:r>
              <a:rPr lang="en-US" altLang="zh-CN" dirty="0">
                <a:solidFill>
                  <a:srgbClr val="FF0000"/>
                </a:solidFill>
              </a:rPr>
              <a:t>(**)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settings.acqCohT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10</a:t>
            </a:r>
            <a:r>
              <a:rPr lang="en-US" altLang="zh-CN" sz="1500" dirty="0">
                <a:solidFill>
                  <a:srgbClr val="0000FF"/>
                </a:solidFill>
              </a:rPr>
              <a:t>; 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settings.resamplingflag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0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settings.acqSatelliteList</a:t>
            </a:r>
            <a:r>
              <a:rPr lang="en-US" altLang="zh-CN" sz="1500" dirty="0">
                <a:solidFill>
                  <a:srgbClr val="0000FF"/>
                </a:solidFill>
              </a:rPr>
              <a:t> = </a:t>
            </a:r>
            <a:r>
              <a:rPr lang="en-US" altLang="zh-CN" sz="1500" dirty="0">
                <a:solidFill>
                  <a:srgbClr val="FF0000"/>
                </a:solidFill>
              </a:rPr>
              <a:t>1:32</a:t>
            </a:r>
            <a:r>
              <a:rPr lang="en-US" altLang="zh-CN" sz="1500" dirty="0">
                <a:solidFill>
                  <a:srgbClr val="0000FF"/>
                </a:solidFill>
              </a:rPr>
              <a:t>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tracking.m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(1/4)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066800"/>
            <a:ext cx="8229600" cy="8382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3-order PLL was used to improve dynamic performance of carrier tracking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1500" dirty="0"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graphicFrame>
        <p:nvGraphicFramePr>
          <p:cNvPr id="41988" name="Object 5"/>
          <p:cNvGraphicFramePr>
            <a:graphicFrameLocks noChangeAspect="1"/>
          </p:cNvGraphicFramePr>
          <p:nvPr/>
        </p:nvGraphicFramePr>
        <p:xfrm>
          <a:off x="1052513" y="2071688"/>
          <a:ext cx="6886575" cy="2424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5" name="Visio" r:id="rId3" imgW="4642781" imgH="1690881" progId="Visio.Drawing.11">
                  <p:embed/>
                </p:oleObj>
              </mc:Choice>
              <mc:Fallback>
                <p:oleObj name="Visio" r:id="rId3" imgW="4642781" imgH="1690881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513" y="2071688"/>
                        <a:ext cx="6886575" cy="2424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tracking.m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(2/4)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33488"/>
            <a:ext cx="8229600" cy="3200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PLL filter coefficients calculation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[pf3,pf2,pf1]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calcLoopCoefCarr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(settings);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 update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d2CarrError = d2CarrError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pf3;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= d2CarrError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pf2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carrNco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carrError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pf1;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</a:t>
            </a:r>
            <a:r>
              <a:rPr lang="en-US" altLang="zh-CN" sz="24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remCodePhase</a:t>
            </a: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pseudorange calculation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trackResults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remCodePhase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loopCnt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remCodePhase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457200" lvl="1" indent="0" eaLnBrk="1" hangingPunct="1">
              <a:buClrTx/>
              <a:buFont typeface="Wingdings" panose="05000000000000000000" pitchFamily="2" charset="2"/>
              <a:buNone/>
              <a:defRPr/>
            </a:pP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tracking.m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(3/4)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8701"/>
            <a:ext cx="7696200" cy="4479299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5750" y="990600"/>
            <a:ext cx="83439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results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 With complex IF data set </a:t>
            </a: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(L2_USRPL1L2_1950secIn_fs_4e6_if20e3_schar.bin) – referred to as 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Data Set 1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Both PLL and DLL work well.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75" y="6019800"/>
            <a:ext cx="1660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PRN # 29</a:t>
            </a:r>
            <a:endParaRPr lang="zh-CN" altLang="en-US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(2/8)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676400" y="1006475"/>
            <a:ext cx="517525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List of SVs transmitting L2C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(*)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592240"/>
              </p:ext>
            </p:extLst>
          </p:nvPr>
        </p:nvGraphicFramePr>
        <p:xfrm>
          <a:off x="1295400" y="1630363"/>
          <a:ext cx="7315200" cy="4618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2146818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454198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598380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3958431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670407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2605078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3184511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04419532"/>
                    </a:ext>
                  </a:extLst>
                </a:gridCol>
              </a:tblGrid>
              <a:tr h="398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Satellite</a:t>
                      </a:r>
                      <a:endParaRPr lang="en-US" sz="1600" b="1" i="0" u="none" strike="noStrike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Launch (UTC)</a:t>
                      </a:r>
                      <a:endParaRPr lang="en-US" sz="1600" b="1" i="0" u="none" strike="noStrike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Launch site</a:t>
                      </a:r>
                      <a:endParaRPr lang="en-US" sz="1600" b="1" i="0" u="none" strike="noStrike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Block</a:t>
                      </a:r>
                      <a:endParaRPr lang="en-US" sz="1600" b="1" i="0" u="none" strike="noStrike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№</a:t>
                      </a:r>
                      <a:endParaRPr lang="zh-CN" altLang="en-US" sz="1600" b="1" i="0" u="none" strike="noStrike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SVN</a:t>
                      </a:r>
                      <a:endParaRPr lang="en-US" sz="1600" b="1" i="0" u="none" strike="noStrike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PRN</a:t>
                      </a:r>
                      <a:endParaRPr lang="en-US" sz="1600" b="1" i="0" u="none" strike="noStrike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chemeClr val="tx1">
                              <a:lumMod val="10000"/>
                            </a:schemeClr>
                          </a:solidFill>
                          <a:effectLst/>
                        </a:rPr>
                        <a:t>Slot</a:t>
                      </a:r>
                      <a:endParaRPr lang="en-US" sz="1600" b="1" i="0" u="none" strike="noStrike" dirty="0">
                        <a:solidFill>
                          <a:schemeClr val="tx1">
                            <a:lumMod val="10000"/>
                          </a:schemeClr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8735" marR="8735" marT="8735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8070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USA-266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2/5/2016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F5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559803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USA-265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10/31/2015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E6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279192238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USA-183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9/26/2005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8735" marR="8735" marT="8735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36134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USA-190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9/25/2006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1171716608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USA-192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11/17/2006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621281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USA-196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10/17/2007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2017733434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USA-199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12/20/2007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900571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USA-201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3/15/2008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2514577079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USA-206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8/17/2009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SLC-17A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IIRM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E3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23292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USA-213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5/28/2010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B2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4182329501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USA-232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7/16/2011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65557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USA-239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10/4/2012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1617075288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USA-242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5/15/2013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45247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USA-248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2/21/2014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78316101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USA-251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5/17/2014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99118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USA-256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8/2/2014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F3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2671027455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USA-258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10/29/2014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817590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USA-260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3/25/2015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SLC-37B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8735" marR="8735" marT="873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B5</a:t>
                      </a:r>
                    </a:p>
                  </a:txBody>
                  <a:tcPr marL="8735" marR="8735" marT="8735" marB="0" anchor="ctr"/>
                </a:tc>
                <a:extLst>
                  <a:ext uri="{0D108BD9-81ED-4DB2-BD59-A6C34878D82A}">
                    <a16:rowId xmlns:a16="http://schemas.microsoft.com/office/drawing/2014/main" val="3722891368"/>
                  </a:ext>
                </a:extLst>
              </a:tr>
              <a:tr h="22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USA-262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7/15/2015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CCAFS SLC-41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IIF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C5</a:t>
                      </a:r>
                    </a:p>
                  </a:txBody>
                  <a:tcPr marL="8735" marR="8735" marT="8735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802732"/>
                  </a:ext>
                </a:extLst>
              </a:tr>
            </a:tbl>
          </a:graphicData>
        </a:graphic>
      </p:graphicFrame>
      <p:sp>
        <p:nvSpPr>
          <p:cNvPr id="9411" name="Rectangle 5"/>
          <p:cNvSpPr>
            <a:spLocks noChangeArrowheads="1"/>
          </p:cNvSpPr>
          <p:nvPr/>
        </p:nvSpPr>
        <p:spPr bwMode="auto">
          <a:xfrm>
            <a:off x="-219075" y="6405563"/>
            <a:ext cx="7077075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(*) Wikipedia:   https://en.wikipedia.org/wiki/List_of_GPS_satellites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399"/>
            <a:ext cx="209365" cy="419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4388" y="3909052"/>
            <a:ext cx="121920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</a:t>
            </a:r>
            <a:r>
              <a:rPr lang="en-US" altLang="zh-CN" b="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Svs</a:t>
            </a:r>
            <a:endParaRPr lang="zh-CN" altLang="en-US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tracking.m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(4/4)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85750" y="990600"/>
            <a:ext cx="83439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Tracking results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 With scalar IF data set 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(L2c_60s.bin) – referred to as 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Data Set 2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DLL works well and position accuracy is acceptable.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PLL tracking of all channels not stable. </a:t>
            </a:r>
            <a:endParaRPr lang="pt-BR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76200" y="6019800"/>
            <a:ext cx="1660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PRN # 12</a:t>
            </a:r>
            <a:endParaRPr lang="zh-CN" altLang="en-US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4" y="2590800"/>
            <a:ext cx="7810146" cy="42837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00800" y="2190690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0641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66975"/>
            <a:ext cx="82169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4800600"/>
            <a:ext cx="8229600" cy="19050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maximal polynomial is 1112225171 (octal) of degree 27.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Initialized at the P-coder X1 epoch.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PRN is assigned to PRN #1-63 and #159-210.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cycled every count period of 10,230</a:t>
            </a:r>
          </a:p>
        </p:txBody>
      </p:sp>
      <p:sp>
        <p:nvSpPr>
          <p:cNvPr id="13316" name="矩形 1"/>
          <p:cNvSpPr>
            <a:spLocks noChangeArrowheads="1"/>
          </p:cNvSpPr>
          <p:nvPr/>
        </p:nvSpPr>
        <p:spPr bwMode="auto">
          <a:xfrm>
            <a:off x="1371600" y="152400"/>
            <a:ext cx="66768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generateCMcode.m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(1/3)</a:t>
            </a: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914400" y="1295400"/>
            <a:ext cx="685800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Characteristics of CM code</a:t>
            </a:r>
          </a:p>
        </p:txBody>
      </p:sp>
    </p:spTree>
    <p:extLst>
      <p:ext uri="{BB962C8B-B14F-4D97-AF65-F5344CB8AC3E}">
        <p14:creationId xmlns:p14="http://schemas.microsoft.com/office/powerpoint/2010/main" val="4050084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629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generateCMcode.m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(2/3)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42900" y="990600"/>
            <a:ext cx="83439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procedure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(1) Set generating </a:t>
            </a:r>
            <a:r>
              <a:rPr lang="en-US" altLang="zh-CN" sz="20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polynomial</a:t>
            </a: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RegPos = [4 7 9 12 15 17 19 22 23 24 25];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(2) Initial-state table (See “IS-GPS-200H” for more details)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l2cm_init = [...];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(3) Select initial states for PRN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if (PRN &gt;= 1 &amp;&amp; PRN &lt;= 63)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shiftPos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PRN;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elseif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 &gt;= 159 &amp;&amp; PRN &lt;= 210)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shiftPos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PRN - 95;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elseif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( PRN &lt; 1 || PRN &gt; 210 || (PRN &gt;= 64 &amp;&amp; PRN &lt;= 158) 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disp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('  PRN does not exist! ');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return;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code_init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l2cm_init(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shiftPos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629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generateCMcode.m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(3/3)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42900" y="1143000"/>
            <a:ext cx="8343900" cy="3505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Generating procedure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(4) Covert octal format to binary bit and fill in shift register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dec2bin(oct2dec(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code_init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)) - 48;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[zeros(1,27-length(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))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];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(5) Generate CM code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zeros(1,CodeLength);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for index = 1:CodeLength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(index)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(end);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circshift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(reg',1)';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RegPos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RegPos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(index);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553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makeCMTable.m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(1/1)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09600" y="1233488"/>
            <a:ext cx="8229600" cy="128111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Return zero (RZ) CM code are generated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generateCMcode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PRN,settings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[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cmCode;zeros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(1,length(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))];</a:t>
            </a:r>
          </a:p>
          <a:p>
            <a:pPr lvl="1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cmCode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reshape(cmCode,1,[]);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47108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550" y="2909888"/>
            <a:ext cx="6870700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85725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postNavigation.m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(1/3)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8191500" cy="5562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changes</a:t>
            </a: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CNAV data and ephemeris decoding </a:t>
            </a:r>
          </a:p>
          <a:p>
            <a:pPr marL="742950" lvl="1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</a:t>
            </a:r>
            <a:r>
              <a:rPr lang="en-US" altLang="zh-CN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CNAVdecoding.m</a:t>
            </a: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 and “ephemeris_L2CM.m”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-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Calculation of signal transmitting time </a:t>
            </a:r>
          </a:p>
          <a:p>
            <a:pPr marL="742950" lvl="1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</a:t>
            </a:r>
            <a:r>
              <a:rPr lang="en-US" altLang="zh-CN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calculatePR_PRR.m</a:t>
            </a: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Calculation of pseudorange and rate </a:t>
            </a:r>
          </a:p>
          <a:p>
            <a:pPr marL="742950" lvl="1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</a:t>
            </a:r>
            <a:r>
              <a:rPr lang="en-US" altLang="zh-CN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calculatePR_PRR.m</a:t>
            </a: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Position and Velocity computation for SVs </a:t>
            </a:r>
          </a:p>
          <a:p>
            <a:pPr marL="742950" lvl="1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“satposvel_L2C.m”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2000" b="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 velocity computation </a:t>
            </a:r>
          </a:p>
          <a:p>
            <a:pPr marL="742950" lvl="1" indent="-285750" eaLnBrk="1" hangingPunct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</a:t>
            </a:r>
            <a:r>
              <a:rPr lang="en-US" altLang="zh-CN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leastSquarePosVel.m</a:t>
            </a: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570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85725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postNavigation.m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(2/3)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8191500" cy="5562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changes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Start and end of measurement points</a:t>
            </a:r>
          </a:p>
          <a:p>
            <a:pPr marL="742950" lvl="1" indent="-285750" eaLnBrk="1" hangingPunct="1"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Measurement point begins at the latest start of  first messages of all channels (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firstSubFrame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), and consider Doppler smoothing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for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activeChnList</a:t>
            </a: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sampleStart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...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trackResults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absoluteSample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firstSubFrame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sampleEnd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trackResults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channelNr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absoluteSample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(end);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…</a:t>
            </a:r>
          </a:p>
          <a:p>
            <a:pPr lvl="1" ea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Correct pseudorange rate for SV clock rate error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clkCorrRawPRat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rawPRat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activeChnList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satClkCorrRat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measSampleStep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215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85725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postNavigation.m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(3/3)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8191500" cy="5562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changes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- Correct and save local time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-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xyzdt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(4)/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      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navSolutions.localTime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currMeasNr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- Convert velocity in ECEF to ENU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 function “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ECEF2ENU.m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- Save velocity results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navSolutions.Ve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currMeasNr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 = ENU(1);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…</a:t>
            </a: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Update local time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Except first time, local time is updated by measurement  step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measSampleStep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/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settings.samplingFreq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88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143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CNAVdecoding</a:t>
            </a: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7962900" cy="609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Viterbi decoder algorithm</a:t>
            </a: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5791200"/>
            <a:ext cx="8229600" cy="3810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MATALB function: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decoded = 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vitdec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code,trellis,tblen,opmode,dectype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745974"/>
            <a:ext cx="6476999" cy="37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78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143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CNAVdecoding</a:t>
            </a: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066800"/>
            <a:ext cx="7962900" cy="609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Implementation procedure</a:t>
            </a: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029" name="图片 440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64" y="1676400"/>
            <a:ext cx="3767774" cy="49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5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(3/8)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990600" y="1119188"/>
            <a:ext cx="691515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Modulation scheme for the GPS L2 Signals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90600" y="5562600"/>
            <a:ext cx="8229600" cy="12954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Time multiplexed 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Chipping rate is doubled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Synchronized with the X1 epochs of the P-code.</a:t>
            </a: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grpSp>
        <p:nvGrpSpPr>
          <p:cNvPr id="10245" name="组合 8"/>
          <p:cNvGrpSpPr>
            <a:grpSpLocks/>
          </p:cNvGrpSpPr>
          <p:nvPr/>
        </p:nvGrpSpPr>
        <p:grpSpPr bwMode="auto">
          <a:xfrm>
            <a:off x="2133600" y="1828800"/>
            <a:ext cx="5705475" cy="3114675"/>
            <a:chOff x="2133600" y="1905000"/>
            <a:chExt cx="5705713" cy="3114107"/>
          </a:xfrm>
        </p:grpSpPr>
        <p:pic>
          <p:nvPicPr>
            <p:cNvPr id="10247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905000"/>
              <a:ext cx="5705713" cy="311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8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400" y="2667000"/>
              <a:ext cx="658519" cy="247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9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802" y="3306722"/>
              <a:ext cx="591713" cy="247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304800" y="4930775"/>
            <a:ext cx="2743200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CM/CL Codes: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143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CNAVdecoding</a:t>
            </a: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(3/4)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1000" y="1066800"/>
            <a:ext cx="81153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Implementation details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Prepare trellis description for Viterbi decoder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trellis = poly2trellis(7,[171 133]);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Search the first G1 output bit and do Viterbi decoding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for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bitSync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1:2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decodedBits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vitdec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I_P_InputBits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bitSync:end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-(bitSync-1)),   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trellis,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tblen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,'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trunc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','hard');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…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Find all possible preambles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index = find(round(abs(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tlmXcorrResult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xcorrLength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: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xcorrLength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2 - 1))) == 8.00)';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Correct polarity of the CNAV data bits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if(~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isequal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(1:8),preamble_01))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not(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b="0" dirty="0"/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68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143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rgbClr val="2A1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CNAVdecoding</a:t>
            </a: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(4/4)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81000" y="1066800"/>
            <a:ext cx="81153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Implementation details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CRC-24Q check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MATLAB </a:t>
            </a:r>
            <a:r>
              <a:rPr lang="en-US" altLang="zh-CN" sz="20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Communications System Toolbox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details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crcDet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FF0000"/>
                </a:solidFill>
                <a:latin typeface="Arial" panose="020B0604020202020204" pitchFamily="34" charset="0"/>
              </a:rPr>
              <a:t>comm.CRCDetector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([24 23 18 17 14 11 10 7 6 5 4 3 1 0]);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[~,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frmError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] = </a:t>
            </a:r>
            <a:r>
              <a:rPr lang="en-US" altLang="zh-CN" sz="1500" dirty="0">
                <a:solidFill>
                  <a:srgbClr val="FF0000"/>
                </a:solidFill>
                <a:latin typeface="Arial" panose="020B0604020202020204" pitchFamily="34" charset="0"/>
              </a:rPr>
              <a:t>step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crcDet,navBits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(1:300)')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Ephemeris decoding and TOW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See “</a:t>
            </a:r>
            <a:r>
              <a:rPr lang="en-US" altLang="zh-CN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ephemeris_L2CM.m</a:t>
            </a:r>
            <a:r>
              <a:rPr lang="en-US" altLang="zh-CN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“</a:t>
            </a:r>
            <a:r>
              <a:rPr lang="en-US" altLang="zh-CN" sz="2000" dirty="0" err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firstSubFrame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Start position of the first message in I_P stream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firstSubFrame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index(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* 2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bitSync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- 2;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b="0" dirty="0"/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b="0" dirty="0"/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27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143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ephemeris_L2CM.m (1/1)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7962900" cy="33528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Ephemeris</a:t>
            </a: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decoding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No special technique is needed.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For more details, refer to “IS-GPS-200H”.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Compute TOW of the first message</a:t>
            </a: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- Every message lasts 12 second.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TOW = bin2dec(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navBitsBin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(21:37)) * 6 - 12;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55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742950" y="2286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calculatePR_PRR.m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(1/2)</a:t>
            </a:r>
          </a:p>
        </p:txBody>
      </p:sp>
      <p:sp>
        <p:nvSpPr>
          <p:cNvPr id="6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2900" y="1143000"/>
            <a:ext cx="7962900" cy="5334000"/>
          </a:xfrm>
          <a:prstGeom prst="rect">
            <a:avLst/>
          </a:prstGeom>
          <a:blipFill>
            <a:blip r:embed="rId2"/>
            <a:stretch>
              <a:fillRect l="-995" t="-914"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742950" y="228600"/>
            <a:ext cx="7162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calculatePR_PRR.m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80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(2/2)</a:t>
            </a: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2900" y="1143000"/>
            <a:ext cx="7962900" cy="3124200"/>
          </a:xfrm>
          <a:prstGeom prst="rect">
            <a:avLst/>
          </a:prstGeom>
          <a:blipFill>
            <a:blip r:embed="rId2"/>
            <a:stretch>
              <a:fillRect l="-995" t="-1563" b="-28906"/>
            </a:stretch>
          </a:blipFill>
        </p:spPr>
        <p:txBody>
          <a:bodyPr/>
          <a:lstStyle/>
          <a:p>
            <a:r>
              <a:rPr lang="zh-CN" altLang="en-US" dirty="0">
                <a:noFill/>
              </a:rPr>
              <a:t> </a:t>
            </a:r>
          </a:p>
        </p:txBody>
      </p:sp>
      <p:sp>
        <p:nvSpPr>
          <p:cNvPr id="2" name="矩形 1"/>
          <p:cNvSpPr/>
          <p:nvPr/>
        </p:nvSpPr>
        <p:spPr>
          <a:xfrm>
            <a:off x="342900" y="4419600"/>
            <a:ext cx="7239000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</a:rPr>
              <a:t>pseudoranges</a:t>
            </a:r>
            <a:r>
              <a:rPr lang="en-US" altLang="zh-CN" sz="1500" dirty="0">
                <a:solidFill>
                  <a:srgbClr val="0000FF"/>
                </a:solidFill>
              </a:rPr>
              <a:t>    = (</a:t>
            </a:r>
            <a:r>
              <a:rPr lang="en-US" altLang="zh-CN" sz="1500" dirty="0" err="1">
                <a:solidFill>
                  <a:srgbClr val="0000FF"/>
                </a:solidFill>
              </a:rPr>
              <a:t>localTime</a:t>
            </a:r>
            <a:r>
              <a:rPr lang="en-US" altLang="zh-CN" sz="1500" dirty="0">
                <a:solidFill>
                  <a:srgbClr val="0000FF"/>
                </a:solidFill>
              </a:rPr>
              <a:t> - </a:t>
            </a:r>
            <a:r>
              <a:rPr lang="en-US" altLang="zh-CN" sz="1500" dirty="0" err="1">
                <a:solidFill>
                  <a:srgbClr val="0000FF"/>
                </a:solidFill>
              </a:rPr>
              <a:t>transmitTime</a:t>
            </a:r>
            <a:r>
              <a:rPr lang="en-US" altLang="zh-CN" sz="1500" dirty="0">
                <a:solidFill>
                  <a:srgbClr val="0000FF"/>
                </a:solidFill>
              </a:rPr>
              <a:t>) * </a:t>
            </a:r>
            <a:r>
              <a:rPr lang="en-US" altLang="zh-CN" sz="1500" dirty="0" err="1">
                <a:solidFill>
                  <a:srgbClr val="0000FF"/>
                </a:solidFill>
              </a:rPr>
              <a:t>settings.c</a:t>
            </a:r>
            <a:r>
              <a:rPr lang="en-US" altLang="zh-CN" sz="1500" dirty="0">
                <a:solidFill>
                  <a:srgbClr val="0000FF"/>
                </a:solidFill>
              </a:rPr>
              <a:t>; </a:t>
            </a:r>
            <a:endParaRPr lang="zh-CN" altLang="en-US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742950" lvl="1" indent="-285750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</a:rPr>
              <a:t>pseudorangesRat</a:t>
            </a:r>
            <a:r>
              <a:rPr lang="en-US" altLang="zh-CN" sz="1500" dirty="0">
                <a:solidFill>
                  <a:srgbClr val="0000FF"/>
                </a:solidFill>
              </a:rPr>
              <a:t> = - </a:t>
            </a:r>
            <a:r>
              <a:rPr lang="en-US" altLang="zh-CN" sz="1500" dirty="0" err="1">
                <a:solidFill>
                  <a:srgbClr val="0000FF"/>
                </a:solidFill>
              </a:rPr>
              <a:t>doppler</a:t>
            </a:r>
            <a:r>
              <a:rPr lang="en-US" altLang="zh-CN" sz="1500" dirty="0">
                <a:solidFill>
                  <a:srgbClr val="0000FF"/>
                </a:solidFill>
              </a:rPr>
              <a:t> * (</a:t>
            </a:r>
            <a:r>
              <a:rPr lang="en-US" altLang="zh-CN" sz="1500" dirty="0" err="1">
                <a:solidFill>
                  <a:srgbClr val="0000FF"/>
                </a:solidFill>
              </a:rPr>
              <a:t>settings.c</a:t>
            </a:r>
            <a:r>
              <a:rPr lang="en-US" altLang="zh-CN" sz="1500" dirty="0">
                <a:solidFill>
                  <a:srgbClr val="0000FF"/>
                </a:solidFill>
              </a:rPr>
              <a:t> /</a:t>
            </a:r>
            <a:r>
              <a:rPr lang="en-US" altLang="zh-CN" sz="1500" dirty="0" err="1">
                <a:solidFill>
                  <a:srgbClr val="0000FF"/>
                </a:solidFill>
              </a:rPr>
              <a:t>settings.carrFreqBasis</a:t>
            </a:r>
            <a:r>
              <a:rPr lang="en-US" altLang="zh-CN" sz="1500" dirty="0">
                <a:solidFill>
                  <a:srgbClr val="0000FF"/>
                </a:solidFill>
              </a:rPr>
              <a:t>);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satposvel_L2C.m (1/3)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7962900" cy="4800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 position calculation differences from L1 C/A SDR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Semi-Major Axis at reference time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A_0   = A_REF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deltaA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A       = A_0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ADot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tk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Mean motion difference from computed value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delta_n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(prn).delta_n_0 + 0.5 *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(prn).delta_n_0Dot *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tk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Rate of right ascension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omegaDot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omegaDot_REF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delta_omegaDot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Inter-Signal Correction depends on decoding of message type # 30 (IS-GPS-200H, P171)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if(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idValid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(3) == 30)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satClkCorr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satClkCorr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satNr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-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(prn).T_GD +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eph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(prn).ISC_L2C;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end</a:t>
            </a:r>
          </a:p>
        </p:txBody>
      </p:sp>
    </p:spTree>
    <p:extLst>
      <p:ext uri="{BB962C8B-B14F-4D97-AF65-F5344CB8AC3E}">
        <p14:creationId xmlns:p14="http://schemas.microsoft.com/office/powerpoint/2010/main" val="503526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satposvel_L2C.m (2/3)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2900" y="1143000"/>
            <a:ext cx="7962900" cy="33528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 velocity calculation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Same as using NAV ephemeris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- No special technique is needed. For more details, refer to: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2000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Korvenoja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P., </a:t>
            </a:r>
            <a:r>
              <a:rPr lang="en-US" altLang="zh-CN" sz="2000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Piche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R. Efficient satellite orbit approximation. Proceeding of ION GPS, Salt Lake City, UT, Sep. 19-22, 2000.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37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satposvel_L2C.m (2/3)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>
              <a:xfrm>
                <a:off x="342900" y="1143000"/>
                <a:ext cx="7962900" cy="5638800"/>
              </a:xfrm>
              <a:prstGeom prst="rect">
                <a:avLst/>
              </a:prstGeom>
            </p:spPr>
            <p:txBody>
              <a:bodyPr/>
              <a:lstStyle>
                <a:lvl1pPr>
                  <a:spcBef>
                    <a:spcPct val="20000"/>
                  </a:spcBef>
                  <a:spcAft>
                    <a:spcPct val="2000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©"/>
                  <a:defRPr sz="2400" b="1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342900" indent="-342900">
                  <a:lnSpc>
                    <a:spcPct val="115000"/>
                  </a:lnSpc>
                  <a:buClr>
                    <a:srgbClr val="000048"/>
                  </a:buClr>
                  <a:buSzPct val="60000"/>
                  <a:buFont typeface="Wingdings" panose="05000000000000000000" pitchFamily="2" charset="2"/>
                  <a:buChar char="p"/>
                  <a:defRPr sz="1600" b="1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SzPct val="60000"/>
                  <a:buFont typeface="Wingdings" panose="05000000000000000000" pitchFamily="2" charset="2"/>
                  <a:buChar char="w"/>
                  <a:defRPr sz="1600" b="1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Clock rate correction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𝜹</m:t>
                      </m:r>
                      <m:acc>
                        <m:accPr>
                          <m:chr m:val="̇"/>
                          <m:ctrlPr>
                            <a:rPr lang="zh-CN" altLang="en-US" sz="2400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400" i="1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𝒂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acc>
                        <m:accPr>
                          <m:chr m:val="̇"/>
                          <m:ctrlPr>
                            <a:rPr lang="zh-CN" altLang="en-US" sz="24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𝒓𝒄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SV clock drift correction coefficient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SV clock drift rate correction coefficient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acc>
                      <m:accPr>
                        <m:chr m:val="̇"/>
                        <m:ctrlPr>
                          <a:rPr lang="zh-CN" altLang="en-US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𝒓𝒄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relativistic correction term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chemeClr val="tx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acc>
                        <m:accPr>
                          <m:chr m:val="̇"/>
                          <m:ctrlPr>
                            <a:rPr lang="zh-CN" altLang="en-US" sz="2400" i="1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𝒓𝒄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𝑭𝒆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rad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𝑬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schemeClr val="tx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𝒄𝒐𝒔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2400" i="1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𝑭</m:t>
                    </m:r>
                    <m:r>
                      <a:rPr lang="en-US" altLang="zh-CN" sz="2400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400" b="1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4.442807633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altLang="zh-CN" sz="2400" i="1" dirty="0">
                  <a:solidFill>
                    <a:schemeClr val="tx1">
                      <a:lumMod val="10000"/>
                    </a:schemeClr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Semi-Major Axis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240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eccentric anomaly</a:t>
                </a:r>
              </a:p>
              <a:p>
                <a:pPr marL="742950" lvl="1" indent="-285750" eaLnBrk="1" hangingPunct="1">
                  <a:spcBef>
                    <a:spcPts val="1200"/>
                  </a:spcBef>
                  <a:buFont typeface="Wingdings" panose="05000000000000000000" pitchFamily="2" charset="2"/>
                  <a:buChar char=""/>
                  <a:defRPr/>
                </a:pPr>
                <a:r>
                  <a:rPr lang="pt-BR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   dtrRat = F * eph(prn).e * sqrt(A) * cos(E) *dE;</a:t>
                </a:r>
              </a:p>
              <a:p>
                <a:pPr marL="742950" lvl="1" indent="-285750" eaLnBrk="1" hangingPunct="1">
                  <a:buFont typeface="Wingdings" panose="05000000000000000000" pitchFamily="2" charset="2"/>
                  <a:buChar char=""/>
                  <a:defRPr/>
                </a:pP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   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satClkCorrRat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satNr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) = 2* 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eph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(prn).a_f2 * 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dt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 + 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eph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(prn).a_f1 + </a:t>
                </a:r>
                <a:r>
                  <a:rPr lang="en-US" altLang="zh-CN" sz="1500" dirty="0" err="1">
                    <a:solidFill>
                      <a:srgbClr val="0000FF"/>
                    </a:solidFill>
                    <a:latin typeface="Arial" panose="020B0604020202020204" pitchFamily="34" charset="0"/>
                  </a:rPr>
                  <a:t>dtrRat</a:t>
                </a:r>
                <a:r>
                  <a:rPr lang="en-US" altLang="zh-CN" sz="1500" dirty="0">
                    <a:solidFill>
                      <a:srgbClr val="0000FF"/>
                    </a:solidFill>
                    <a:latin typeface="Arial" panose="020B0604020202020204" pitchFamily="34" charset="0"/>
                  </a:rPr>
                  <a:t>;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143000"/>
                <a:ext cx="7962900" cy="5638800"/>
              </a:xfrm>
              <a:prstGeom prst="rect">
                <a:avLst/>
              </a:prstGeom>
              <a:blipFill>
                <a:blip r:embed="rId2"/>
                <a:stretch>
                  <a:fillRect l="-1148" t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96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leastSquarePosVel.m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(1/2)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>
              <a:xfrm>
                <a:off x="342900" y="1143000"/>
                <a:ext cx="7962900" cy="5715000"/>
              </a:xfrm>
              <a:prstGeom prst="rect">
                <a:avLst/>
              </a:prstGeom>
            </p:spPr>
            <p:txBody>
              <a:bodyPr/>
              <a:lstStyle>
                <a:lvl1pPr>
                  <a:spcBef>
                    <a:spcPct val="20000"/>
                  </a:spcBef>
                  <a:spcAft>
                    <a:spcPct val="2000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©"/>
                  <a:defRPr sz="2400" b="1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342900" indent="-342900">
                  <a:lnSpc>
                    <a:spcPct val="115000"/>
                  </a:lnSpc>
                  <a:buClr>
                    <a:srgbClr val="000048"/>
                  </a:buClr>
                  <a:buSzPct val="60000"/>
                  <a:buFont typeface="Wingdings" panose="05000000000000000000" pitchFamily="2" charset="2"/>
                  <a:buChar char="p"/>
                  <a:defRPr sz="1600" b="1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FF"/>
                  </a:buClr>
                  <a:buSzPct val="60000"/>
                  <a:buFont typeface="Wingdings" panose="05000000000000000000" pitchFamily="2" charset="2"/>
                  <a:buChar char="w"/>
                  <a:defRPr sz="1600" b="1">
                    <a:solidFill>
                      <a:srgbClr val="0033CC"/>
                    </a:solidFill>
                    <a:latin typeface="Verdana" panose="020B0604030504040204" pitchFamily="34" charset="0"/>
                    <a:ea typeface="幼圆" panose="02010509060101010101" pitchFamily="49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 position calculation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- Not changed</a:t>
                </a:r>
              </a:p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Receiver velocity calculation</a:t>
                </a:r>
              </a:p>
              <a:p>
                <a:pPr marL="0" lvl="1" indent="0" algn="ctr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1" i="1" smtClean="0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𝜹</m:t>
                                  </m:r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𝒖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𝝆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b="1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400" b="1" i="1" smtClean="0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𝝆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𝝆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tx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𝑹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400" i="1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1" i="1" smtClean="0">
                                          <a:solidFill>
                                            <a:schemeClr val="tx1">
                                              <a:lumMod val="1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𝟑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2400" i="1" smtClean="0">
                                  <a:solidFill>
                                    <a:schemeClr val="tx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where</a:t>
                </a:r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solidFill>
                              <a:schemeClr val="tx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𝝆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2400" i="1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chemeClr val="tx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>
                    <a:solidFill>
                      <a:schemeClr val="tx1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pseudorange rate </a:t>
                </a:r>
                <a:r>
                  <a:rPr lang="en-US" altLang="zh-CN" sz="2000" dirty="0" err="1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corresposnding</a:t>
                </a:r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2A1C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𝒏𝒕𝒉</m:t>
                    </m:r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SV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2A1C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2A1C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- velocity of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2A1C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𝒏𝒕𝒉</m:t>
                    </m:r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SV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2A1C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2A1C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000" i="1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𝑹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solidFill>
                                  <a:srgbClr val="2A1C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- unit vector form receiver to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2A1C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𝒏𝒕𝒉</m:t>
                    </m:r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SV 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2A1C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altLang="zh-CN" sz="2000" dirty="0">
                    <a:solidFill>
                      <a:srgbClr val="2A1C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- same as position computation</a:t>
                </a:r>
              </a:p>
              <a:p>
                <a:pPr marL="0" lvl="1" indent="0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None/>
                  <a:defRPr/>
                </a:pPr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2000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endParaRPr lang="en-US" altLang="zh-CN" sz="2400" dirty="0">
                  <a:solidFill>
                    <a:schemeClr val="tx1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143000"/>
                <a:ext cx="7962900" cy="5715000"/>
              </a:xfrm>
              <a:prstGeom prst="rect">
                <a:avLst/>
              </a:prstGeom>
              <a:blipFill>
                <a:blip r:embed="rId2"/>
                <a:stretch>
                  <a:fillRect l="-995" t="-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696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524000" y="228600"/>
            <a:ext cx="6934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4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leastSquarePosVel.m</a:t>
            </a: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(2/2)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42900" y="1143000"/>
            <a:ext cx="7962900" cy="28956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velocity calculation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for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1:nmbOfSatellites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pt-BR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rvetor = (satpos(:, i) - pos(1:3)')/ norm(satpos(:, i) - pos(1:3)', 'fro');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omcPRat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ObsPRat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- dot(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satvel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(:,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rvetor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end</a:t>
            </a:r>
          </a:p>
          <a:p>
            <a:pPr marL="742950" lvl="1" indent="-285750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zh-CN" altLang="en-US" sz="1500" dirty="0">
                <a:solidFill>
                  <a:srgbClr val="0000FF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vel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 A \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omcPRat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;</a:t>
            </a: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49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(4/8)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644650" y="1166813"/>
            <a:ext cx="5822950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Spectra of the GPS Signals in L2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(*)</a:t>
            </a:r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 bwMode="auto">
          <a:xfrm>
            <a:off x="-219075" y="6405563"/>
            <a:ext cx="73279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(*) Wikipedia:   http://www.navipedia.net/index.php/GPS_Signal_Plan</a:t>
            </a:r>
          </a:p>
        </p:txBody>
      </p:sp>
      <p:pic>
        <p:nvPicPr>
          <p:cNvPr id="1126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5000"/>
            <a:ext cx="5662613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Fix results (1/2)</a:t>
            </a:r>
          </a:p>
        </p:txBody>
      </p:sp>
      <p:pic>
        <p:nvPicPr>
          <p:cNvPr id="5120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7775"/>
            <a:ext cx="856256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33400" y="1066799"/>
            <a:ext cx="2362200" cy="54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</a:t>
            </a:r>
            <a:r>
              <a:rPr lang="en-US" altLang="zh-CN" dirty="0">
                <a:solidFill>
                  <a:srgbClr val="FF0000"/>
                </a:solidFill>
              </a:rPr>
              <a:t>Data Set 2 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Fix results (1/2)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415352" cy="5181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400" y="1066799"/>
            <a:ext cx="2362200" cy="54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</a:t>
            </a:r>
            <a:r>
              <a:rPr lang="en-US" altLang="zh-CN" dirty="0">
                <a:solidFill>
                  <a:srgbClr val="FF0000"/>
                </a:solidFill>
              </a:rPr>
              <a:t>Data Set 2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31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685800" y="3048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Still unresolved problems (1/2)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5750" y="990600"/>
            <a:ext cx="8343900" cy="5410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velocity calculation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 With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 Set 1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Doppler values of all channels are </a:t>
            </a:r>
            <a:r>
              <a:rPr lang="pt-BR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opposite to the true values</a:t>
            </a: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1" hangingPunct="1">
              <a:spcAft>
                <a:spcPts val="600"/>
              </a:spcAft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By adding the following lines in “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leastSquarePosL2CM.m</a:t>
            </a: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”, 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right velocities can be obtained</a:t>
            </a:r>
            <a:endParaRPr lang="pt-BR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if 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settings.fileType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== 2)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omcPRat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ObsPRat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+ dot(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satvel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(:,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rvetor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else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  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omcPRat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= 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ObsPRat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 - dot(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satvel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(:,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i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), </a:t>
            </a:r>
            <a:r>
              <a:rPr lang="en-US" altLang="zh-CN" sz="1500" dirty="0" err="1">
                <a:solidFill>
                  <a:srgbClr val="0000FF"/>
                </a:solidFill>
                <a:latin typeface="Arial" panose="020B0604020202020204" pitchFamily="34" charset="0"/>
              </a:rPr>
              <a:t>rvetor</a:t>
            </a: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);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  <a:latin typeface="Arial" panose="020B0604020202020204" pitchFamily="34" charset="0"/>
              </a:rPr>
              <a:t>       end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52" y="4093666"/>
            <a:ext cx="4671295" cy="2764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5908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black">
          <a:xfrm>
            <a:off x="685800" y="3048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Still unresolved problems (2/2)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85750" y="990600"/>
            <a:ext cx="8343900" cy="2362200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42900" indent="-34290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velocity calculation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None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-  With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 Set 2 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Doppler and </a:t>
            </a:r>
            <a:r>
              <a:rPr lang="en-US" altLang="zh-CN" sz="200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pt-BR" altLang="zh-CN" sz="200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elocity </a:t>
            </a: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values of all channels are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pt-BR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completely wrong</a:t>
            </a:r>
            <a:r>
              <a:rPr lang="pt-BR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1" hangingPunct="1">
              <a:buFont typeface="Wingdings" panose="05000000000000000000" pitchFamily="2" charset="2"/>
              <a:buChar char=""/>
              <a:defRPr/>
            </a:pPr>
            <a:endParaRPr lang="en-US" altLang="zh-CN" sz="150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819400"/>
            <a:ext cx="6467462" cy="3505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47" y="129540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82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457200" y="304800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/>
              <a:t>References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219200"/>
            <a:ext cx="8229600" cy="3657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IS-GPS-200H, </a:t>
            </a:r>
            <a:r>
              <a:rPr lang="en-US" altLang="zh-CN" sz="2000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Navstar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GPS Space Segment/Navigation User Interfaces. Sep. 24, 2013.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2000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Korvenoja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P., </a:t>
            </a:r>
            <a:r>
              <a:rPr lang="en-US" altLang="zh-CN" sz="2000" dirty="0" err="1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Piche</a:t>
            </a: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R. Efficient Satellite Orbit Approximation. Proceeding of ION GPS, Salt Lake City, UT, Sep. 19-22, 2000.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Yi-Ran Sun. Generalized Bandpass Sampling Receivers for Software Defined Radio. Doctoral thesis. 2006.</a:t>
            </a:r>
          </a:p>
          <a:p>
            <a:pPr lvl="1" eaLnBrk="1" hangingPunct="1">
              <a:spcBef>
                <a:spcPts val="1200"/>
              </a:spcBef>
              <a:buFont typeface="Wingdings" panose="05000000000000000000" pitchFamily="2" charset="2"/>
              <a:buChar char=""/>
              <a:defRPr/>
            </a:pPr>
            <a:r>
              <a:rPr lang="en-US" altLang="zh-CN" sz="2000" dirty="0">
                <a:solidFill>
                  <a:srgbClr val="2A1C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Hang Yin. An Adaptive Multi-frequency GPS Tracking Algorithm, GPS CNAV Message Decoding, and Performance Analysis. Master thesis. 2014.</a:t>
            </a:r>
          </a:p>
          <a:p>
            <a:endParaRPr lang="en-US" altLang="zh-CN" b="0" dirty="0"/>
          </a:p>
          <a:p>
            <a:endParaRPr lang="en-US" altLang="zh-CN" sz="2000" dirty="0">
              <a:solidFill>
                <a:srgbClr val="2A1C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8086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457200" y="304800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0000"/>
                </a:solidFill>
                <a:latin typeface="Albertus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/>
              <a:t>Future Works</a:t>
            </a:r>
            <a:endParaRPr lang="en-US" altLang="zh-CN" sz="4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81000" y="1219200"/>
            <a:ext cx="8229600" cy="2590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000" dirty="0"/>
              <a:t>  </a:t>
            </a:r>
            <a:r>
              <a:rPr lang="en-US" altLang="zh-CN" dirty="0"/>
              <a:t>Refine the SDR 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rgbClr val="000048"/>
                </a:solidFill>
                <a:latin typeface="Arial" panose="020B0604020202020204" pitchFamily="34" charset="0"/>
              </a:rPr>
              <a:t>         - Advanced algorithm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1800" dirty="0">
                <a:solidFill>
                  <a:srgbClr val="000048"/>
                </a:solidFill>
                <a:latin typeface="Arial" panose="020B0604020202020204" pitchFamily="34" charset="0"/>
              </a:rPr>
              <a:t>         - Processing speed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48"/>
                </a:solidFill>
                <a:latin typeface="Arial" panose="020B0604020202020204" pitchFamily="34" charset="0"/>
              </a:rPr>
              <a:t>         - Clear Comment</a:t>
            </a:r>
          </a:p>
          <a:p>
            <a:pPr eaLnBrk="1" hangingPunct="1"/>
            <a:r>
              <a:rPr lang="en-US" altLang="zh-CN" dirty="0"/>
              <a:t>  Add L2 CL code acquisition, tracking and PVT computation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48"/>
                </a:solidFill>
                <a:latin typeface="Arial" panose="020B0604020202020204" pitchFamily="34" charset="0"/>
              </a:rPr>
              <a:t>        - Improve sensitivity</a:t>
            </a:r>
          </a:p>
        </p:txBody>
      </p:sp>
    </p:spTree>
    <p:extLst>
      <p:ext uri="{BB962C8B-B14F-4D97-AF65-F5344CB8AC3E}">
        <p14:creationId xmlns:p14="http://schemas.microsoft.com/office/powerpoint/2010/main" val="1932550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2362200"/>
            <a:ext cx="8153400" cy="2514600"/>
          </a:xfrm>
        </p:spPr>
        <p:txBody>
          <a:bodyPr/>
          <a:lstStyle/>
          <a:p>
            <a:pPr eaLnBrk="1" hangingPunct="1"/>
            <a:r>
              <a:rPr lang="en-US" altLang="zh-CN" sz="66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Thank you!</a:t>
            </a:r>
            <a:br>
              <a:rPr lang="en-US" altLang="zh-CN" sz="66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Yafeng Li @ Beijing institute of technology</a:t>
            </a:r>
            <a:br>
              <a:rPr lang="en-US" altLang="zh-CN" sz="32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lyf8118@126.com</a:t>
            </a:r>
            <a:endParaRPr lang="en-US" altLang="zh-CN" sz="6600">
              <a:solidFill>
                <a:srgbClr val="660033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953000"/>
            <a:ext cx="2133600" cy="1941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(5/8)</a:t>
            </a:r>
          </a:p>
        </p:txBody>
      </p:sp>
      <p:sp>
        <p:nvSpPr>
          <p:cNvPr id="10" name="矩形 9"/>
          <p:cNvSpPr/>
          <p:nvPr/>
        </p:nvSpPr>
        <p:spPr>
          <a:xfrm>
            <a:off x="15875" y="6019800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3-12 of IS-GPS-200H</a:t>
            </a:r>
            <a:endParaRPr lang="zh-CN" altLang="en-US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101725"/>
            <a:ext cx="4572000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-381000" y="1101725"/>
            <a:ext cx="4191000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L2 CM/CL code timing relationship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(6/8)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2819400" y="995363"/>
            <a:ext cx="29019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990000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CNAV message</a:t>
            </a:r>
          </a:p>
        </p:txBody>
      </p:sp>
      <p:pic>
        <p:nvPicPr>
          <p:cNvPr id="1536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11300"/>
            <a:ext cx="6527800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828800" y="4248150"/>
            <a:ext cx="50292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b="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3-14 of IS-GPS-200H</a:t>
            </a:r>
            <a:endParaRPr lang="zh-CN" altLang="en-US" b="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533400" y="5257800"/>
            <a:ext cx="8229600" cy="11430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½ </a:t>
            </a:r>
            <a:r>
              <a:rPr lang="en-US" altLang="zh-CN" sz="1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ficxed</a:t>
            </a: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convolutional code + CRC-24Q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Viterbi Decoder </a:t>
            </a: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 </a:t>
            </a:r>
            <a:r>
              <a:rPr lang="en-US" altLang="zh-CN" sz="1800" dirty="0" err="1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Fano</a:t>
            </a: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Decoder 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Same as Galileo I/NAV </a:t>
            </a:r>
            <a:endParaRPr lang="en-US" altLang="zh-CN" b="0" dirty="0">
              <a:solidFill>
                <a:srgbClr val="0000FF"/>
              </a:solidFill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(7/8)</a:t>
            </a:r>
          </a:p>
        </p:txBody>
      </p:sp>
      <p:sp>
        <p:nvSpPr>
          <p:cNvPr id="16387" name="矩形 9"/>
          <p:cNvSpPr>
            <a:spLocks noChangeArrowheads="1"/>
          </p:cNvSpPr>
          <p:nvPr/>
        </p:nvSpPr>
        <p:spPr bwMode="auto">
          <a:xfrm>
            <a:off x="1752600" y="1058863"/>
            <a:ext cx="502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990000"/>
                </a:solidFill>
              </a:rPr>
              <a:t>Message structure of CNAV</a:t>
            </a:r>
            <a:endParaRPr lang="zh-CN" altLang="en-US" sz="2400" dirty="0">
              <a:solidFill>
                <a:srgbClr val="990000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457200" y="5497513"/>
            <a:ext cx="8229600" cy="8382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 kern="1200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Forward error correction (FEC) encoded by 1/2 convolutional code.</a:t>
            </a: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Pct val="80000"/>
              <a:buFont typeface="Wingdings" panose="05000000000000000000" pitchFamily="2" charset="2"/>
              <a:buChar char="u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Transmit a complete ephemeris every 48 seconds.</a:t>
            </a:r>
            <a:endParaRPr lang="en-US" altLang="zh-CN" sz="48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lvl="1" indent="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lang="en-US" altLang="zh-CN" sz="20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lang="en-US" altLang="zh-CN" sz="2400" dirty="0">
              <a:solidFill>
                <a:schemeClr val="tx1">
                  <a:lumMod val="1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/>
          </a:p>
        </p:txBody>
      </p:sp>
      <p:pic>
        <p:nvPicPr>
          <p:cNvPr id="1638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5867400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 txBox="1">
            <a:spLocks noChangeArrowheads="1"/>
          </p:cNvSpPr>
          <p:nvPr/>
        </p:nvSpPr>
        <p:spPr bwMode="black">
          <a:xfrm>
            <a:off x="1447800" y="152400"/>
            <a:ext cx="6019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©"/>
              <a:defRPr sz="2400" b="1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p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0000FF"/>
              </a:buClr>
              <a:buSzPct val="60000"/>
              <a:buFont typeface="Wingdings" panose="05000000000000000000" pitchFamily="2" charset="2"/>
              <a:buChar char="w"/>
              <a:defRPr sz="1600" b="1">
                <a:solidFill>
                  <a:srgbClr val="0033CC"/>
                </a:solidFill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4800" dirty="0">
                <a:solidFill>
                  <a:srgbClr val="660033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Introduction (8/8)</a:t>
            </a:r>
          </a:p>
        </p:txBody>
      </p:sp>
      <p:sp>
        <p:nvSpPr>
          <p:cNvPr id="17411" name="矩形 9"/>
          <p:cNvSpPr>
            <a:spLocks noChangeArrowheads="1"/>
          </p:cNvSpPr>
          <p:nvPr/>
        </p:nvSpPr>
        <p:spPr bwMode="auto">
          <a:xfrm>
            <a:off x="2444750" y="1001713"/>
            <a:ext cx="3879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48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r>
              <a:rPr lang="en-US" altLang="zh-CN" sz="2400" dirty="0">
                <a:solidFill>
                  <a:srgbClr val="990000"/>
                </a:solidFill>
              </a:rPr>
              <a:t>CNAV Message contents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617057"/>
              </p:ext>
            </p:extLst>
          </p:nvPr>
        </p:nvGraphicFramePr>
        <p:xfrm>
          <a:off x="2667000" y="1447800"/>
          <a:ext cx="5943600" cy="5303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316">
                  <a:extLst>
                    <a:ext uri="{9D8B030D-6E8A-4147-A177-3AD203B41FA5}">
                      <a16:colId xmlns:a16="http://schemas.microsoft.com/office/drawing/2014/main" val="3495797169"/>
                    </a:ext>
                  </a:extLst>
                </a:gridCol>
                <a:gridCol w="2966484">
                  <a:extLst>
                    <a:ext uri="{9D8B030D-6E8A-4147-A177-3AD203B41FA5}">
                      <a16:colId xmlns:a16="http://schemas.microsoft.com/office/drawing/2014/main" val="4632137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4012625382"/>
                    </a:ext>
                  </a:extLst>
                </a:gridCol>
              </a:tblGrid>
              <a:tr h="6401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Type</a:t>
                      </a:r>
                      <a:r>
                        <a:rPr lang="en-US" altLang="zh-CN" sz="1800" baseline="0" dirty="0"/>
                        <a:t> No.</a:t>
                      </a:r>
                      <a:endParaRPr lang="zh-CN" altLang="en-US" sz="1800" dirty="0"/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Message Content</a:t>
                      </a:r>
                      <a:endParaRPr lang="zh-CN" altLang="en-US" sz="1800" dirty="0"/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Max. Broadcast Intervals</a:t>
                      </a:r>
                      <a:endParaRPr lang="zh-CN" altLang="en-US" sz="1800" dirty="0"/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86629995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Ephemeris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699004598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Ephemeris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44645454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30-37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Clock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3219808585"/>
                  </a:ext>
                </a:extLst>
              </a:tr>
              <a:tr h="6401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Inter-Signal Correction and Ionospheric Data </a:t>
                      </a: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864528130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UTC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2077726527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GPS/GNSS Time Offset </a:t>
                      </a: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288 seconds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3951239994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 or 12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Reduced Almanac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 minutes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3178710515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34 or 13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Differential Correction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 minutes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006012648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Earth Orientation Parameters </a:t>
                      </a: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 minutes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3116528771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Differential Correction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 minutes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725700507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Midi Almanac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 hours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1736702470"/>
                  </a:ext>
                </a:extLst>
              </a:tr>
              <a:tr h="365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36 or 15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Message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1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Not determined</a:t>
                      </a:r>
                      <a:endParaRPr lang="zh-CN" altLang="en-US" sz="1800" kern="1200" dirty="0">
                        <a:solidFill>
                          <a:schemeClr val="tx1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23" marB="45723" anchor="ctr"/>
                </a:tc>
                <a:extLst>
                  <a:ext uri="{0D108BD9-81ED-4DB2-BD59-A6C34878D82A}">
                    <a16:rowId xmlns:a16="http://schemas.microsoft.com/office/drawing/2014/main" val="2697738505"/>
                  </a:ext>
                </a:extLst>
              </a:tr>
            </a:tbl>
          </a:graphicData>
        </a:graphic>
      </p:graphicFrame>
      <p:pic>
        <p:nvPicPr>
          <p:cNvPr id="1747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0"/>
            <a:ext cx="152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381000" y="1994149"/>
            <a:ext cx="2298700" cy="1498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spcAft>
                <a:spcPct val="200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800" dirty="0">
                <a:solidFill>
                  <a:schemeClr val="tx1">
                    <a:lumMod val="1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Requisite for receiver fix:</a:t>
            </a:r>
          </a:p>
          <a:p>
            <a:pPr marL="285750" indent="-285750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</a:rPr>
              <a:t>Type 10</a:t>
            </a:r>
          </a:p>
          <a:p>
            <a:pPr marL="285750" lvl="1" indent="-285750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</a:rPr>
              <a:t>Type 11</a:t>
            </a:r>
          </a:p>
          <a:p>
            <a:pPr marL="285750" lvl="1" indent="-285750" eaLnBrk="1" hangingPunct="1">
              <a:lnSpc>
                <a:spcPct val="115000"/>
              </a:lnSpc>
              <a:buClr>
                <a:srgbClr val="000048"/>
              </a:buClr>
              <a:buSzPct val="60000"/>
              <a:buFont typeface="Wingdings" panose="05000000000000000000" pitchFamily="2" charset="2"/>
              <a:buChar char=""/>
              <a:defRPr/>
            </a:pPr>
            <a:r>
              <a:rPr lang="en-US" altLang="zh-CN" sz="1500" dirty="0">
                <a:solidFill>
                  <a:srgbClr val="0000FF"/>
                </a:solidFill>
              </a:rPr>
              <a:t>Any one of 30-37</a:t>
            </a:r>
            <a:endParaRPr lang="zh-CN" altLang="en-US" sz="15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indrops">
  <a:themeElements>
    <a:clrScheme name="raindrops 1">
      <a:dk1>
        <a:srgbClr val="FFE2A9"/>
      </a:dk1>
      <a:lt1>
        <a:srgbClr val="FFFFFF"/>
      </a:lt1>
      <a:dk2>
        <a:srgbClr val="990000"/>
      </a:dk2>
      <a:lt2>
        <a:srgbClr val="FFCC66"/>
      </a:lt2>
      <a:accent1>
        <a:srgbClr val="CDE1D8"/>
      </a:accent1>
      <a:accent2>
        <a:srgbClr val="72974B"/>
      </a:accent2>
      <a:accent3>
        <a:srgbClr val="FFFFFF"/>
      </a:accent3>
      <a:accent4>
        <a:srgbClr val="DAC190"/>
      </a:accent4>
      <a:accent5>
        <a:srgbClr val="E3EEE9"/>
      </a:accent5>
      <a:accent6>
        <a:srgbClr val="678843"/>
      </a:accent6>
      <a:hlink>
        <a:srgbClr val="003300"/>
      </a:hlink>
      <a:folHlink>
        <a:srgbClr val="77777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15000"/>
          </a:lnSpc>
          <a:spcBef>
            <a:spcPct val="0"/>
          </a:spcBef>
          <a:spcAft>
            <a:spcPct val="0"/>
          </a:spcAft>
          <a:buClr>
            <a:srgbClr val="000048"/>
          </a:buClr>
          <a:buSzPct val="60000"/>
          <a:buFont typeface="Wingdings" panose="05000000000000000000" pitchFamily="2" charset="2"/>
          <a:buChar char="p"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000048"/>
            </a:solidFill>
            <a:effectLst/>
            <a:latin typeface="Arial" panose="020B0604020202020204" pitchFamily="34" charset="0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742950" marR="0" indent="-285750" algn="l" defTabSz="914400" rtl="0" eaLnBrk="1" fontAlgn="base" latinLnBrk="0" hangingPunct="1">
          <a:lnSpc>
            <a:spcPct val="115000"/>
          </a:lnSpc>
          <a:spcBef>
            <a:spcPct val="0"/>
          </a:spcBef>
          <a:spcAft>
            <a:spcPct val="0"/>
          </a:spcAft>
          <a:buClr>
            <a:srgbClr val="000048"/>
          </a:buClr>
          <a:buSzPct val="60000"/>
          <a:buFont typeface="Wingdings" panose="05000000000000000000" pitchFamily="2" charset="2"/>
          <a:buChar char="p"/>
          <a:tabLst/>
          <a:defRPr kumimoji="0" lang="zh-CN" altLang="en-US" sz="2000" b="1" i="0" u="none" strike="noStrike" cap="none" normalizeH="0" baseline="0" smtClean="0">
            <a:ln>
              <a:noFill/>
            </a:ln>
            <a:solidFill>
              <a:srgbClr val="000048"/>
            </a:solidFill>
            <a:effectLst/>
            <a:latin typeface="Arial" panose="020B0604020202020204" pitchFamily="34" charset="0"/>
            <a:ea typeface="幼圆" panose="02010509060101010101" pitchFamily="49" charset="-122"/>
          </a:defRPr>
        </a:defPPr>
      </a:lstStyle>
    </a:lnDef>
  </a:objectDefaults>
  <a:extraClrSchemeLst>
    <a:extraClrScheme>
      <a:clrScheme name="raindrops 1">
        <a:dk1>
          <a:srgbClr val="FFE2A9"/>
        </a:dk1>
        <a:lt1>
          <a:srgbClr val="FFFFFF"/>
        </a:lt1>
        <a:dk2>
          <a:srgbClr val="990000"/>
        </a:dk2>
        <a:lt2>
          <a:srgbClr val="FFCC66"/>
        </a:lt2>
        <a:accent1>
          <a:srgbClr val="CDE1D8"/>
        </a:accent1>
        <a:accent2>
          <a:srgbClr val="72974B"/>
        </a:accent2>
        <a:accent3>
          <a:srgbClr val="FFFFFF"/>
        </a:accent3>
        <a:accent4>
          <a:srgbClr val="DAC190"/>
        </a:accent4>
        <a:accent5>
          <a:srgbClr val="E3EEE9"/>
        </a:accent5>
        <a:accent6>
          <a:srgbClr val="678843"/>
        </a:accent6>
        <a:hlink>
          <a:srgbClr val="0033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indrops 2">
        <a:dk1>
          <a:srgbClr val="DBF6FF"/>
        </a:dk1>
        <a:lt1>
          <a:srgbClr val="FFFFFF"/>
        </a:lt1>
        <a:dk2>
          <a:srgbClr val="4D4D4D"/>
        </a:dk2>
        <a:lt2>
          <a:srgbClr val="A5E1E1"/>
        </a:lt2>
        <a:accent1>
          <a:srgbClr val="E3E3FF"/>
        </a:accent1>
        <a:accent2>
          <a:srgbClr val="A57DFF"/>
        </a:accent2>
        <a:accent3>
          <a:srgbClr val="FFFFFF"/>
        </a:accent3>
        <a:accent4>
          <a:srgbClr val="BBD2DA"/>
        </a:accent4>
        <a:accent5>
          <a:srgbClr val="EFEFFF"/>
        </a:accent5>
        <a:accent6>
          <a:srgbClr val="9571E7"/>
        </a:accent6>
        <a:hlink>
          <a:srgbClr val="54288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indrops 3">
        <a:dk1>
          <a:srgbClr val="FAE7FF"/>
        </a:dk1>
        <a:lt1>
          <a:srgbClr val="FFFFFF"/>
        </a:lt1>
        <a:dk2>
          <a:srgbClr val="1C7CCC"/>
        </a:dk2>
        <a:lt2>
          <a:srgbClr val="F3D5FF"/>
        </a:lt2>
        <a:accent1>
          <a:srgbClr val="DFF6FF"/>
        </a:accent1>
        <a:accent2>
          <a:srgbClr val="81C0FF"/>
        </a:accent2>
        <a:accent3>
          <a:srgbClr val="FFFFFF"/>
        </a:accent3>
        <a:accent4>
          <a:srgbClr val="D6C5DA"/>
        </a:accent4>
        <a:accent5>
          <a:srgbClr val="ECFAFF"/>
        </a:accent5>
        <a:accent6>
          <a:srgbClr val="74AEE7"/>
        </a:accent6>
        <a:hlink>
          <a:srgbClr val="14397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indrops 4">
        <a:dk1>
          <a:srgbClr val="EEF6B2"/>
        </a:dk1>
        <a:lt1>
          <a:srgbClr val="FFFFFF"/>
        </a:lt1>
        <a:dk2>
          <a:srgbClr val="8D4D29"/>
        </a:dk2>
        <a:lt2>
          <a:srgbClr val="CCCC00"/>
        </a:lt2>
        <a:accent1>
          <a:srgbClr val="E8E3C7"/>
        </a:accent1>
        <a:accent2>
          <a:srgbClr val="8C8600"/>
        </a:accent2>
        <a:accent3>
          <a:srgbClr val="FFFFFF"/>
        </a:accent3>
        <a:accent4>
          <a:srgbClr val="CBD297"/>
        </a:accent4>
        <a:accent5>
          <a:srgbClr val="F2EFE0"/>
        </a:accent5>
        <a:accent6>
          <a:srgbClr val="7E7900"/>
        </a:accent6>
        <a:hlink>
          <a:srgbClr val="3333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</TotalTime>
  <Words>2778</Words>
  <Application>Microsoft Office PowerPoint</Application>
  <PresentationFormat>全屏显示(4:3)</PresentationFormat>
  <Paragraphs>825</Paragraphs>
  <Slides>56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Albertus</vt:lpstr>
      <vt:lpstr>굴림</vt:lpstr>
      <vt:lpstr>맑은 고딕</vt:lpstr>
      <vt:lpstr>等线</vt:lpstr>
      <vt:lpstr>华文楷体</vt:lpstr>
      <vt:lpstr>宋体</vt:lpstr>
      <vt:lpstr>幼圆</vt:lpstr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raindrops</vt:lpstr>
      <vt:lpstr>Visio</vt:lpstr>
      <vt:lpstr>GPS L2C SDR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 Yafeng Li @ Beijing institute of technology lyf8118@126.com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Yafeng li</cp:lastModifiedBy>
  <cp:revision>472</cp:revision>
  <cp:lastPrinted>1601-01-01T00:00:00Z</cp:lastPrinted>
  <dcterms:created xsi:type="dcterms:W3CDTF">1601-01-01T00:00:00Z</dcterms:created>
  <dcterms:modified xsi:type="dcterms:W3CDTF">2016-09-30T08:42:47Z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